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sldIdLst>
    <p:sldId id="300" r:id="rId2"/>
    <p:sldId id="323" r:id="rId3"/>
    <p:sldId id="2141411508" r:id="rId4"/>
    <p:sldId id="2141411509" r:id="rId5"/>
    <p:sldId id="2141411510" r:id="rId6"/>
    <p:sldId id="2141411496" r:id="rId7"/>
    <p:sldId id="2141411511" r:id="rId8"/>
    <p:sldId id="2141411501" r:id="rId9"/>
    <p:sldId id="2141411512" r:id="rId10"/>
    <p:sldId id="2141411513" r:id="rId11"/>
    <p:sldId id="2141411503" r:id="rId12"/>
    <p:sldId id="2141411514" r:id="rId13"/>
    <p:sldId id="2141411515" r:id="rId14"/>
    <p:sldId id="2141411516" r:id="rId15"/>
    <p:sldId id="2141411517" r:id="rId16"/>
    <p:sldId id="2141411518" r:id="rId17"/>
    <p:sldId id="2141411519" r:id="rId18"/>
    <p:sldId id="2141411520" r:id="rId19"/>
    <p:sldId id="2141411524" r:id="rId20"/>
    <p:sldId id="2141411522" r:id="rId21"/>
    <p:sldId id="2141411523" r:id="rId22"/>
    <p:sldId id="374" r:id="rId23"/>
    <p:sldId id="327" r:id="rId24"/>
  </p:sldIdLst>
  <p:sldSz cx="12192000" cy="6858000"/>
  <p:notesSz cx="6858000" cy="9144000"/>
  <p:embeddedFontLst>
    <p:embeddedFont>
      <p:font typeface="Atkinson Hyperlegible" pitchFamily="2" charset="0"/>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Cambria" panose="02040503050406030204" pitchFamily="18" charset="0"/>
      <p:regular r:id="rId34"/>
      <p:bold r:id="rId35"/>
      <p:italic r:id="rId36"/>
      <p:boldItalic r:id="rId37"/>
    </p:embeddedFont>
  </p:embeddedFontLst>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NTER, Wendy" initials="VW" lastIdx="6" clrIdx="0">
    <p:extLst>
      <p:ext uri="{19B8F6BF-5375-455C-9EA6-DF929625EA0E}">
        <p15:presenceInfo xmlns:p15="http://schemas.microsoft.com/office/powerpoint/2012/main" userId="S::venterw@who.int::c0669ad9-b3e8-40cc-ac16-4ce7248a35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161"/>
    <a:srgbClr val="A94939"/>
    <a:srgbClr val="DEEBF7"/>
    <a:srgbClr val="E8D4F4"/>
    <a:srgbClr val="F6E0EC"/>
    <a:srgbClr val="EEDFF7"/>
    <a:srgbClr val="C7CEF1"/>
    <a:srgbClr val="C7CFF1"/>
    <a:srgbClr val="B3C0E2"/>
    <a:srgbClr val="F9FA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6491" autoAdjust="0"/>
  </p:normalViewPr>
  <p:slideViewPr>
    <p:cSldViewPr snapToGrid="0">
      <p:cViewPr varScale="1">
        <p:scale>
          <a:sx n="84" d="100"/>
          <a:sy n="84" d="100"/>
        </p:scale>
        <p:origin x="1632" y="96"/>
      </p:cViewPr>
      <p:guideLst>
        <p:guide orient="horz" pos="2160"/>
        <p:guide pos="3840"/>
      </p:guideLst>
    </p:cSldViewPr>
  </p:slideViewPr>
  <p:notesTextViewPr>
    <p:cViewPr>
      <p:scale>
        <a:sx n="120" d="100"/>
        <a:sy n="120" d="100"/>
      </p:scale>
      <p:origin x="0" y="0"/>
    </p:cViewPr>
  </p:notesTextViewPr>
  <p:notesViewPr>
    <p:cSldViewPr snapToGrid="0">
      <p:cViewPr>
        <p:scale>
          <a:sx n="100" d="100"/>
          <a:sy n="100" d="100"/>
        </p:scale>
        <p:origin x="2802" y="-29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5448C-9631-42E7-A042-829907BF31F8}" type="datetimeFigureOut">
              <a:rPr lang="en-GB" smtClean="0"/>
              <a:t>02/02/2023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D9D50-C061-45AE-A04B-DE5F593CE4BE}" type="slidenum">
              <a:rPr lang="en-GB" smtClean="0"/>
              <a:t>‹#›</a:t>
            </a:fld>
            <a:endParaRPr lang="en-GB"/>
          </a:p>
        </p:txBody>
      </p:sp>
    </p:spTree>
    <p:extLst>
      <p:ext uri="{BB962C8B-B14F-4D97-AF65-F5344CB8AC3E}">
        <p14:creationId xmlns:p14="http://schemas.microsoft.com/office/powerpoint/2010/main" val="68095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Unit 2 of Module 3.</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module we will look at how to review the HHFA data analysis platform outputs.</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a:t>
            </a:fld>
            <a:endParaRPr lang="en-GB"/>
          </a:p>
        </p:txBody>
      </p:sp>
    </p:spTree>
    <p:extLst>
      <p:ext uri="{BB962C8B-B14F-4D97-AF65-F5344CB8AC3E}">
        <p14:creationId xmlns:p14="http://schemas.microsoft.com/office/powerpoint/2010/main" val="1393379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example, looking at the national level data, the values for the two Staff and guidelines indicators are 78% and 59%, with the average for the domain index being 68%.</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values for the Diagnostics indicators are low, and so the domain index is also low at 5%.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spite of the fairly high values of the Staff and guidelines indicators, the low values of the Diagnostics indicators and the Medicines and commodities indicator result in an overall readiness index of only 24%.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10</a:t>
            </a:fld>
            <a:endParaRPr lang="en-GB"/>
          </a:p>
        </p:txBody>
      </p:sp>
    </p:spTree>
    <p:extLst>
      <p:ext uri="{BB962C8B-B14F-4D97-AF65-F5344CB8AC3E}">
        <p14:creationId xmlns:p14="http://schemas.microsoft.com/office/powerpoint/2010/main" val="3134385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table may contain </a:t>
            </a:r>
            <a:r>
              <a:rPr lang="en-US" sz="1200" b="1" kern="1200" dirty="0">
                <a:solidFill>
                  <a:schemeClr val="tx1"/>
                </a:solidFill>
                <a:effectLst/>
                <a:latin typeface="+mn-lt"/>
                <a:ea typeface="+mn-ea"/>
                <a:cs typeface="+mn-cs"/>
              </a:rPr>
              <a:t>multiple indicators</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several</a:t>
            </a:r>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stratifier</a:t>
            </a:r>
            <a:r>
              <a:rPr lang="en-US" sz="1200" b="1" kern="1200" dirty="0">
                <a:solidFill>
                  <a:schemeClr val="tx1"/>
                </a:solidFill>
                <a:effectLst/>
                <a:latin typeface="+mn-lt"/>
                <a:ea typeface="+mn-ea"/>
                <a:cs typeface="+mn-cs"/>
              </a:rPr>
              <a:t> variables</a:t>
            </a:r>
            <a:r>
              <a:rPr lang="en-US" sz="1200" kern="1200" dirty="0">
                <a:solidFill>
                  <a:schemeClr val="tx1"/>
                </a:solidFill>
                <a:effectLst/>
                <a:latin typeface="+mn-lt"/>
                <a:ea typeface="+mn-ea"/>
                <a:cs typeface="+mn-cs"/>
              </a:rPr>
              <a:t> and strata.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is therefore helpful to take a </a:t>
            </a:r>
            <a:r>
              <a:rPr lang="en-US" sz="1200" b="1" kern="1200" dirty="0">
                <a:solidFill>
                  <a:schemeClr val="tx1"/>
                </a:solidFill>
                <a:effectLst/>
                <a:latin typeface="+mn-lt"/>
                <a:ea typeface="+mn-ea"/>
                <a:cs typeface="+mn-cs"/>
              </a:rPr>
              <a:t>systematic approach</a:t>
            </a:r>
            <a:r>
              <a:rPr lang="en-US" sz="1200" kern="1200" dirty="0">
                <a:solidFill>
                  <a:schemeClr val="tx1"/>
                </a:solidFill>
                <a:effectLst/>
                <a:latin typeface="+mn-lt"/>
                <a:ea typeface="+mn-ea"/>
                <a:cs typeface="+mn-cs"/>
              </a:rPr>
              <a:t> to reviewing the indicators.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Start by looking quickly at all the indicator values across the table and assess if they seem plausible.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Are there any exceptionally high or low values?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Such values are called </a:t>
            </a:r>
            <a:r>
              <a:rPr lang="en-US" sz="1200" b="1" kern="1200" dirty="0">
                <a:solidFill>
                  <a:schemeClr val="tx1"/>
                </a:solidFill>
                <a:effectLst/>
                <a:latin typeface="+mn-lt"/>
                <a:ea typeface="+mn-ea"/>
                <a:cs typeface="+mn-cs"/>
              </a:rPr>
              <a:t>outliers</a:t>
            </a:r>
            <a:r>
              <a:rPr lang="en-US" sz="1200" kern="1200" dirty="0">
                <a:solidFill>
                  <a:schemeClr val="tx1"/>
                </a:solidFill>
                <a:effectLst/>
                <a:latin typeface="+mn-lt"/>
                <a:ea typeface="+mn-ea"/>
                <a:cs typeface="+mn-cs"/>
              </a:rPr>
              <a:t>. An outlier may point to a data error but may also point to unusual, but real and interesting findings.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outlier always requires further investigation.</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77% of rural facilities are shown here to have the capacity to provide liver function tests. Does this seem plausible, especially when compared to the other data in the table?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11</a:t>
            </a:fld>
            <a:endParaRPr lang="en-GB"/>
          </a:p>
        </p:txBody>
      </p:sp>
    </p:spTree>
    <p:extLst>
      <p:ext uri="{BB962C8B-B14F-4D97-AF65-F5344CB8AC3E}">
        <p14:creationId xmlns:p14="http://schemas.microsoft.com/office/powerpoint/2010/main" val="2986321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look at each of the indicators in turn.</a:t>
            </a:r>
            <a:endParaRPr lang="en-GB" dirty="0"/>
          </a:p>
          <a:p>
            <a:r>
              <a:rPr lang="en-US" dirty="0"/>
              <a:t> </a:t>
            </a:r>
            <a:endParaRPr lang="en-GB" dirty="0"/>
          </a:p>
          <a:p>
            <a:r>
              <a:rPr lang="en-US" dirty="0"/>
              <a:t>Let’s look at “Full blood count”, as an example. Note the </a:t>
            </a:r>
            <a:r>
              <a:rPr lang="en-US" b="1" dirty="0"/>
              <a:t>national level value</a:t>
            </a:r>
            <a:r>
              <a:rPr lang="en-US" dirty="0"/>
              <a:t>. </a:t>
            </a:r>
            <a:endParaRPr lang="en-GB" dirty="0"/>
          </a:p>
          <a:p>
            <a:r>
              <a:rPr lang="en-US" dirty="0"/>
              <a:t> </a:t>
            </a:r>
            <a:endParaRPr lang="en-GB" dirty="0"/>
          </a:p>
          <a:p>
            <a:r>
              <a:rPr lang="en-US" dirty="0"/>
              <a:t>In this example, only 8% of all facilities offering antiretroviral therapy services have the capacity to provide full blood count diagnostic tests. </a:t>
            </a:r>
            <a:endParaRPr lang="en-GB" dirty="0"/>
          </a:p>
          <a:p>
            <a:r>
              <a:rPr lang="en-US" dirty="0"/>
              <a:t> </a:t>
            </a:r>
            <a:endParaRPr lang="en-GB" dirty="0"/>
          </a:p>
          <a:p>
            <a:r>
              <a:rPr lang="en-US" dirty="0"/>
              <a:t>Within each of the </a:t>
            </a:r>
            <a:r>
              <a:rPr lang="en-US" dirty="0" err="1"/>
              <a:t>stratifier</a:t>
            </a:r>
            <a:r>
              <a:rPr lang="en-US" dirty="0"/>
              <a:t> variables, note the </a:t>
            </a:r>
            <a:r>
              <a:rPr lang="en-US" b="1" dirty="0"/>
              <a:t>minimum</a:t>
            </a:r>
            <a:r>
              <a:rPr lang="en-US" dirty="0"/>
              <a:t> and </a:t>
            </a:r>
            <a:r>
              <a:rPr lang="en-US" b="1" dirty="0"/>
              <a:t>maximum values</a:t>
            </a:r>
            <a:r>
              <a:rPr lang="en-US" dirty="0"/>
              <a:t>. For example, under the “facility type” </a:t>
            </a:r>
            <a:r>
              <a:rPr lang="en-US" dirty="0" err="1"/>
              <a:t>stratifier</a:t>
            </a:r>
            <a:r>
              <a:rPr lang="en-US" dirty="0"/>
              <a:t>, the maximum value is 32% for hospitals and the minimum is 2% for Health clinics.</a:t>
            </a:r>
            <a:endParaRPr lang="en-GB" dirty="0"/>
          </a:p>
          <a:p>
            <a:r>
              <a:rPr lang="en-US" dirty="0"/>
              <a:t> </a:t>
            </a:r>
            <a:endParaRPr lang="en-GB" dirty="0"/>
          </a:p>
          <a:p>
            <a:r>
              <a:rPr lang="en-US" dirty="0"/>
              <a:t>Compare the values within each </a:t>
            </a:r>
            <a:r>
              <a:rPr lang="en-US" dirty="0" err="1"/>
              <a:t>stratifier</a:t>
            </a:r>
            <a:r>
              <a:rPr lang="en-US" dirty="0"/>
              <a:t> with the national average. A substantially higher percentage of hospitals, private facilities and urban facilities have the capacity to provide full blood counts compared with the national average. Is this expected?</a:t>
            </a:r>
            <a:endParaRPr lang="en-GB" dirty="0"/>
          </a:p>
          <a:p>
            <a:r>
              <a:rPr lang="en-US" dirty="0"/>
              <a:t> </a:t>
            </a:r>
            <a:endParaRPr lang="en-GB" dirty="0"/>
          </a:p>
          <a:p>
            <a:r>
              <a:rPr lang="en-US" dirty="0"/>
              <a:t>You should also compare the values with any available targets </a:t>
            </a:r>
            <a:r>
              <a:rPr lang="en-GB" dirty="0"/>
              <a:t>that are realistic and relevant to the country context. </a:t>
            </a:r>
            <a:endParaRPr lang="en-GB" dirty="0">
              <a:highlight>
                <a:srgbClr val="FFFF00"/>
              </a:highlight>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12</a:t>
            </a:fld>
            <a:endParaRPr lang="en-GB"/>
          </a:p>
        </p:txBody>
      </p:sp>
    </p:spTree>
    <p:extLst>
      <p:ext uri="{BB962C8B-B14F-4D97-AF65-F5344CB8AC3E}">
        <p14:creationId xmlns:p14="http://schemas.microsoft.com/office/powerpoint/2010/main" val="497020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a:t>
            </a:r>
            <a:r>
              <a:rPr lang="en-US" sz="1200" b="1" kern="1200" dirty="0">
                <a:solidFill>
                  <a:schemeClr val="tx1"/>
                </a:solidFill>
                <a:effectLst/>
                <a:latin typeface="+mn-lt"/>
                <a:ea typeface="+mn-ea"/>
                <a:cs typeface="+mn-cs"/>
              </a:rPr>
              <a:t>compare the performance</a:t>
            </a:r>
            <a:r>
              <a:rPr lang="en-US" sz="1200" kern="1200" dirty="0">
                <a:solidFill>
                  <a:schemeClr val="tx1"/>
                </a:solidFill>
                <a:effectLst/>
                <a:latin typeface="+mn-lt"/>
                <a:ea typeface="+mn-ea"/>
                <a:cs typeface="+mn-cs"/>
              </a:rPr>
              <a:t> of the different indicators, first within each domain, and then among domains.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 some indicators show better performance than others?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example, the </a:t>
            </a:r>
            <a:r>
              <a:rPr lang="en-US" sz="1200" b="1" kern="1200" dirty="0">
                <a:solidFill>
                  <a:schemeClr val="tx1"/>
                </a:solidFill>
                <a:effectLst/>
                <a:latin typeface="+mn-lt"/>
                <a:ea typeface="+mn-ea"/>
                <a:cs typeface="+mn-cs"/>
              </a:rPr>
              <a:t>Staff and guidelines</a:t>
            </a:r>
            <a:r>
              <a:rPr lang="en-US" sz="1200" kern="1200" dirty="0">
                <a:solidFill>
                  <a:schemeClr val="tx1"/>
                </a:solidFill>
                <a:effectLst/>
                <a:latin typeface="+mn-lt"/>
                <a:ea typeface="+mn-ea"/>
                <a:cs typeface="+mn-cs"/>
              </a:rPr>
              <a:t> indicators show better performances than other indicators.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selected indicators, the findings of the previous facility surveys should be </a:t>
            </a:r>
            <a:r>
              <a:rPr lang="en-US" sz="1200" b="1" kern="1200" dirty="0">
                <a:solidFill>
                  <a:schemeClr val="tx1"/>
                </a:solidFill>
                <a:effectLst/>
                <a:latin typeface="+mn-lt"/>
                <a:ea typeface="+mn-ea"/>
                <a:cs typeface="+mn-cs"/>
              </a:rPr>
              <a:t>compared</a:t>
            </a:r>
            <a:r>
              <a:rPr lang="en-US" sz="1200" kern="1200" dirty="0">
                <a:solidFill>
                  <a:schemeClr val="tx1"/>
                </a:solidFill>
                <a:effectLst/>
                <a:latin typeface="+mn-lt"/>
                <a:ea typeface="+mn-ea"/>
                <a:cs typeface="+mn-cs"/>
              </a:rPr>
              <a:t> with those of the current HHFA, if comparable methods and indicators were used.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13</a:t>
            </a:fld>
            <a:endParaRPr lang="en-GB"/>
          </a:p>
        </p:txBody>
      </p:sp>
    </p:spTree>
    <p:extLst>
      <p:ext uri="{BB962C8B-B14F-4D97-AF65-F5344CB8AC3E}">
        <p14:creationId xmlns:p14="http://schemas.microsoft.com/office/powerpoint/2010/main" val="377099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while most HHFA indicators are presented as </a:t>
            </a:r>
            <a:r>
              <a:rPr lang="en-US" b="1" dirty="0"/>
              <a:t>percentages</a:t>
            </a:r>
            <a:r>
              <a:rPr lang="en-US" dirty="0"/>
              <a:t>, it is also important to consider the </a:t>
            </a:r>
            <a:r>
              <a:rPr lang="en-US" b="1" dirty="0"/>
              <a:t>absolute numbers</a:t>
            </a:r>
            <a:r>
              <a:rPr lang="en-US" dirty="0"/>
              <a:t>.</a:t>
            </a:r>
          </a:p>
          <a:p>
            <a:endParaRPr lang="en-GB" dirty="0"/>
          </a:p>
          <a:p>
            <a:r>
              <a:rPr lang="en-GB" dirty="0"/>
              <a:t>Let’s look at an example for Country A:</a:t>
            </a:r>
          </a:p>
          <a:p>
            <a:endParaRPr lang="en-GB" dirty="0"/>
          </a:p>
          <a:p>
            <a:pPr marL="171450" lvl="0" indent="-171450">
              <a:buFont typeface="Arial" panose="020B0604020202020204" pitchFamily="34" charset="0"/>
              <a:buChar char="•"/>
            </a:pPr>
            <a:r>
              <a:rPr lang="en-GB" dirty="0"/>
              <a:t>60% of facilities in the country currently offer antiretroviral therapy services. </a:t>
            </a:r>
          </a:p>
          <a:p>
            <a:pPr marL="171450" lvl="0" indent="-171450">
              <a:buFont typeface="Arial" panose="020B0604020202020204" pitchFamily="34" charset="0"/>
              <a:buChar char="•"/>
            </a:pPr>
            <a:r>
              <a:rPr lang="en-GB" dirty="0"/>
              <a:t>Country A wants to increase this percentage to 80%.</a:t>
            </a:r>
          </a:p>
          <a:p>
            <a:pPr marL="171450" lvl="0" indent="-171450">
              <a:buFont typeface="Arial" panose="020B0604020202020204" pitchFamily="34" charset="0"/>
              <a:buChar char="•"/>
            </a:pPr>
            <a:r>
              <a:rPr lang="en-GB" dirty="0"/>
              <a:t>If the total number of facilities in the country is 500, scaling up the services requires </a:t>
            </a:r>
            <a:r>
              <a:rPr lang="en-GB" b="1" dirty="0"/>
              <a:t>fewer resources</a:t>
            </a:r>
            <a:r>
              <a:rPr lang="en-GB" dirty="0"/>
              <a:t>, as only 100 facilities would need to add the service.</a:t>
            </a:r>
          </a:p>
          <a:p>
            <a:pPr marL="171450" lvl="0" indent="-171450">
              <a:buFont typeface="Arial" panose="020B0604020202020204" pitchFamily="34" charset="0"/>
              <a:buChar char="•"/>
            </a:pPr>
            <a:r>
              <a:rPr lang="en-GB" dirty="0"/>
              <a:t>However, if the total number of facilities is 5000, scaling up the services requires </a:t>
            </a:r>
            <a:r>
              <a:rPr lang="en-GB" b="1" dirty="0"/>
              <a:t>more</a:t>
            </a:r>
            <a:r>
              <a:rPr lang="en-GB" dirty="0"/>
              <a:t> resources,  as 1000 facilities would need to add the service.)</a:t>
            </a:r>
          </a:p>
        </p:txBody>
      </p:sp>
      <p:sp>
        <p:nvSpPr>
          <p:cNvPr id="4" name="Slide Number Placeholder 3"/>
          <p:cNvSpPr>
            <a:spLocks noGrp="1"/>
          </p:cNvSpPr>
          <p:nvPr>
            <p:ph type="sldNum" sz="quarter" idx="5"/>
          </p:nvPr>
        </p:nvSpPr>
        <p:spPr/>
        <p:txBody>
          <a:bodyPr/>
          <a:lstStyle/>
          <a:p>
            <a:fld id="{7C1D9D50-C061-45AE-A04B-DE5F593CE4BE}" type="slidenum">
              <a:rPr lang="en-GB" smtClean="0"/>
              <a:t>14</a:t>
            </a:fld>
            <a:endParaRPr lang="en-GB"/>
          </a:p>
        </p:txBody>
      </p:sp>
    </p:spTree>
    <p:extLst>
      <p:ext uri="{BB962C8B-B14F-4D97-AF65-F5344CB8AC3E}">
        <p14:creationId xmlns:p14="http://schemas.microsoft.com/office/powerpoint/2010/main" val="148196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Look for </a:t>
            </a:r>
            <a:r>
              <a:rPr lang="en-US" sz="1200" b="1" kern="1200" dirty="0">
                <a:solidFill>
                  <a:schemeClr val="tx1"/>
                </a:solidFill>
                <a:effectLst/>
                <a:latin typeface="+mn-lt"/>
                <a:ea typeface="+mn-ea"/>
                <a:cs typeface="+mn-cs"/>
              </a:rPr>
              <a:t>patterns</a:t>
            </a:r>
            <a:r>
              <a:rPr lang="en-US" sz="1200" kern="1200" dirty="0">
                <a:solidFill>
                  <a:schemeClr val="tx1"/>
                </a:solidFill>
                <a:effectLst/>
                <a:latin typeface="+mn-lt"/>
                <a:ea typeface="+mn-ea"/>
                <a:cs typeface="+mn-cs"/>
              </a:rPr>
              <a:t> emerging across indicators or strata.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 some indicators consistently show poor performances across multiple </a:t>
            </a:r>
            <a:r>
              <a:rPr lang="en-US" sz="1200" kern="1200" dirty="0" err="1">
                <a:solidFill>
                  <a:schemeClr val="tx1"/>
                </a:solidFill>
                <a:effectLst/>
                <a:latin typeface="+mn-lt"/>
                <a:ea typeface="+mn-ea"/>
                <a:cs typeface="+mn-cs"/>
              </a:rPr>
              <a:t>stratifiers</a:t>
            </a:r>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Does a particular region show poor performance across multiple indicators?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example, the conditional formatting shows indicators with a value of 50% or higher in green, and those with a value below 50% in pink.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see that the indicators for pulse oximeter, examination light, otoscope and ophthalmoscope show poor performance across all </a:t>
            </a:r>
            <a:r>
              <a:rPr lang="en-US" sz="1200" kern="1200" dirty="0" err="1">
                <a:solidFill>
                  <a:schemeClr val="tx1"/>
                </a:solidFill>
                <a:effectLst/>
                <a:latin typeface="+mn-lt"/>
                <a:ea typeface="+mn-ea"/>
                <a:cs typeface="+mn-cs"/>
              </a:rPr>
              <a:t>stratifier</a:t>
            </a:r>
            <a:r>
              <a:rPr lang="en-US" sz="1200" kern="1200" dirty="0">
                <a:solidFill>
                  <a:schemeClr val="tx1"/>
                </a:solidFill>
                <a:effectLst/>
                <a:latin typeface="+mn-lt"/>
                <a:ea typeface="+mn-ea"/>
                <a:cs typeface="+mn-cs"/>
              </a:rPr>
              <a:t> variables and strata.</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000" dirty="0"/>
          </a:p>
        </p:txBody>
      </p:sp>
      <p:sp>
        <p:nvSpPr>
          <p:cNvPr id="4" name="Slide Number Placeholder 3"/>
          <p:cNvSpPr>
            <a:spLocks noGrp="1"/>
          </p:cNvSpPr>
          <p:nvPr>
            <p:ph type="sldNum" sz="quarter" idx="5"/>
          </p:nvPr>
        </p:nvSpPr>
        <p:spPr/>
        <p:txBody>
          <a:bodyPr/>
          <a:lstStyle/>
          <a:p>
            <a:fld id="{7C1D9D50-C061-45AE-A04B-DE5F593CE4BE}" type="slidenum">
              <a:rPr lang="en-GB" smtClean="0"/>
              <a:t>15</a:t>
            </a:fld>
            <a:endParaRPr lang="en-GB"/>
          </a:p>
        </p:txBody>
      </p:sp>
    </p:spTree>
    <p:extLst>
      <p:ext uri="{BB962C8B-B14F-4D97-AF65-F5344CB8AC3E}">
        <p14:creationId xmlns:p14="http://schemas.microsoft.com/office/powerpoint/2010/main" val="1941780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is also important to review the various tables within a single </a:t>
            </a:r>
            <a:r>
              <a:rPr lang="en-US" sz="1200" kern="1200" dirty="0" err="1">
                <a:solidFill>
                  <a:schemeClr val="tx1"/>
                </a:solidFill>
                <a:effectLst/>
                <a:latin typeface="+mn-lt"/>
                <a:ea typeface="+mn-ea"/>
                <a:cs typeface="+mn-cs"/>
              </a:rPr>
              <a:t>programme</a:t>
            </a:r>
            <a:r>
              <a:rPr lang="en-US" sz="1200" kern="1200" dirty="0">
                <a:solidFill>
                  <a:schemeClr val="tx1"/>
                </a:solidFill>
                <a:effectLst/>
                <a:latin typeface="+mn-lt"/>
                <a:ea typeface="+mn-ea"/>
                <a:cs typeface="+mn-cs"/>
              </a:rPr>
              <a:t> together and to compare them for links.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compare the availability and readiness tables.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Is performance satisfactory for both service availability and readiness, or are there differences?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example, conditional formatting is used for the following categories: </a:t>
            </a:r>
            <a:endParaRPr lang="en-GB" dirty="0"/>
          </a:p>
          <a:p>
            <a:r>
              <a:rPr lang="en-US" dirty="0"/>
              <a:t> </a:t>
            </a:r>
            <a:endParaRPr lang="en-GB" dirty="0"/>
          </a:p>
          <a:p>
            <a:pPr marL="171450" lvl="0" indent="-171450">
              <a:buFont typeface="Arial" panose="020B0604020202020204" pitchFamily="34" charset="0"/>
              <a:buChar char="•"/>
            </a:pPr>
            <a:r>
              <a:rPr lang="en-US" dirty="0"/>
              <a:t>0 to 80%: pink; </a:t>
            </a:r>
            <a:endParaRPr lang="en-GB" dirty="0"/>
          </a:p>
          <a:p>
            <a:pPr marL="171450" lvl="0" indent="-171450">
              <a:buFont typeface="Arial" panose="020B0604020202020204" pitchFamily="34" charset="0"/>
              <a:buChar char="•"/>
            </a:pPr>
            <a:r>
              <a:rPr lang="en-US" dirty="0"/>
              <a:t>81 to 90%: yellow; and</a:t>
            </a:r>
            <a:endParaRPr lang="en-GB" dirty="0"/>
          </a:p>
          <a:p>
            <a:pPr marL="171450" lvl="0" indent="-171450">
              <a:buFont typeface="Arial" panose="020B0604020202020204" pitchFamily="34" charset="0"/>
              <a:buChar char="•"/>
            </a:pPr>
            <a:r>
              <a:rPr lang="en-US" dirty="0"/>
              <a:t>greater than 90%: green. </a:t>
            </a:r>
            <a:endParaRPr lang="en-GB" dirty="0"/>
          </a:p>
          <a:p>
            <a:endParaRPr lang="en-GB" dirty="0"/>
          </a:p>
          <a:p>
            <a:r>
              <a:rPr lang="en-GB" dirty="0"/>
              <a:t>Note that the categorization used for conditional formatting in this example is arbitrary. Appropriate categories should be determined based on the country context. </a:t>
            </a: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16</a:t>
            </a:fld>
            <a:endParaRPr lang="en-GB"/>
          </a:p>
        </p:txBody>
      </p:sp>
    </p:spTree>
    <p:extLst>
      <p:ext uri="{BB962C8B-B14F-4D97-AF65-F5344CB8AC3E}">
        <p14:creationId xmlns:p14="http://schemas.microsoft.com/office/powerpoint/2010/main" val="1744626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a:t>
            </a:r>
            <a:r>
              <a:rPr lang="en-US" sz="1200" b="1" kern="1200" dirty="0">
                <a:solidFill>
                  <a:schemeClr val="tx1"/>
                </a:solidFill>
                <a:effectLst/>
                <a:latin typeface="+mn-lt"/>
                <a:ea typeface="+mn-ea"/>
                <a:cs typeface="+mn-cs"/>
              </a:rPr>
              <a:t>availability table</a:t>
            </a:r>
            <a:r>
              <a:rPr lang="en-US" sz="1200" kern="1200" dirty="0">
                <a:solidFill>
                  <a:schemeClr val="tx1"/>
                </a:solidFill>
                <a:effectLst/>
                <a:latin typeface="+mn-lt"/>
                <a:ea typeface="+mn-ea"/>
                <a:cs typeface="+mn-cs"/>
              </a:rPr>
              <a:t>, the highest levels of service availability are in national referral hospitals, regional referral hospitals and health </a:t>
            </a:r>
            <a:r>
              <a:rPr lang="en-US" sz="1200" kern="1200" dirty="0" err="1">
                <a:solidFill>
                  <a:schemeClr val="tx1"/>
                </a:solidFill>
                <a:effectLst/>
                <a:latin typeface="+mn-lt"/>
                <a:ea typeface="+mn-ea"/>
                <a:cs typeface="+mn-cs"/>
              </a:rPr>
              <a:t>centre</a:t>
            </a:r>
            <a:r>
              <a:rPr lang="en-US" sz="1200" kern="1200" dirty="0">
                <a:solidFill>
                  <a:schemeClr val="tx1"/>
                </a:solidFill>
                <a:effectLst/>
                <a:latin typeface="+mn-lt"/>
                <a:ea typeface="+mn-ea"/>
                <a:cs typeface="+mn-cs"/>
              </a:rPr>
              <a:t> four facilities, followed by general hospitals.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however, that </a:t>
            </a:r>
            <a:r>
              <a:rPr lang="en-US" sz="1200" b="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is much lower for national and regional referral hospitals than for health </a:t>
            </a:r>
            <a:r>
              <a:rPr lang="en-US" sz="1200" kern="1200" dirty="0" err="1">
                <a:solidFill>
                  <a:schemeClr val="tx1"/>
                </a:solidFill>
                <a:effectLst/>
                <a:latin typeface="+mn-lt"/>
                <a:ea typeface="+mn-ea"/>
                <a:cs typeface="+mn-cs"/>
              </a:rPr>
              <a:t>centre</a:t>
            </a:r>
            <a:r>
              <a:rPr lang="en-US" sz="1200" kern="1200" dirty="0">
                <a:solidFill>
                  <a:schemeClr val="tx1"/>
                </a:solidFill>
                <a:effectLst/>
                <a:latin typeface="+mn-lt"/>
                <a:ea typeface="+mn-ea"/>
                <a:cs typeface="+mn-cs"/>
              </a:rPr>
              <a:t> four and general hospitals.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a:t>
            </a:r>
            <a:r>
              <a:rPr lang="en-US" sz="1200" b="1" kern="1200" dirty="0">
                <a:solidFill>
                  <a:schemeClr val="tx1"/>
                </a:solidFill>
                <a:effectLst/>
                <a:latin typeface="+mn-lt"/>
                <a:ea typeface="+mn-ea"/>
                <a:cs typeface="+mn-cs"/>
              </a:rPr>
              <a:t>readiness table</a:t>
            </a:r>
            <a:r>
              <a:rPr lang="en-US" sz="1200" kern="1200" dirty="0">
                <a:solidFill>
                  <a:schemeClr val="tx1"/>
                </a:solidFill>
                <a:effectLst/>
                <a:latin typeface="+mn-lt"/>
                <a:ea typeface="+mn-ea"/>
                <a:cs typeface="+mn-cs"/>
              </a:rPr>
              <a:t>, we see that the availability of diagnostic tests and 1st line ARVs is lower than desired across multiple facility levels.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17</a:t>
            </a:fld>
            <a:endParaRPr lang="en-GB"/>
          </a:p>
        </p:txBody>
      </p:sp>
    </p:spTree>
    <p:extLst>
      <p:ext uri="{BB962C8B-B14F-4D97-AF65-F5344CB8AC3E}">
        <p14:creationId xmlns:p14="http://schemas.microsoft.com/office/powerpoint/2010/main" val="2052088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Health systems consist of multiple </a:t>
            </a:r>
            <a:r>
              <a:rPr lang="en-US" sz="1200" b="1" kern="1200" dirty="0">
                <a:solidFill>
                  <a:schemeClr val="tx1"/>
                </a:solidFill>
                <a:effectLst/>
                <a:latin typeface="+mn-lt"/>
                <a:ea typeface="+mn-ea"/>
                <a:cs typeface="+mn-cs"/>
              </a:rPr>
              <a:t>interlinked</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programmes</a:t>
            </a:r>
            <a:r>
              <a:rPr lang="en-US" sz="1200" kern="1200" dirty="0">
                <a:solidFill>
                  <a:schemeClr val="tx1"/>
                </a:solidFill>
                <a:effectLst/>
                <a:latin typeface="+mn-lt"/>
                <a:ea typeface="+mn-ea"/>
                <a:cs typeface="+mn-cs"/>
              </a:rPr>
              <a:t> and subsystems.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Therefore, it is important to maintain an overview across multiple </a:t>
            </a:r>
            <a:r>
              <a:rPr lang="en-US" sz="1200" kern="1200" dirty="0" err="1">
                <a:solidFill>
                  <a:schemeClr val="tx1"/>
                </a:solidFill>
                <a:effectLst/>
                <a:latin typeface="+mn-lt"/>
                <a:ea typeface="+mn-ea"/>
                <a:cs typeface="+mn-cs"/>
              </a:rPr>
              <a:t>programmes</a:t>
            </a:r>
            <a:r>
              <a:rPr lang="en-US" sz="1200" kern="1200" dirty="0">
                <a:solidFill>
                  <a:schemeClr val="tx1"/>
                </a:solidFill>
                <a:effectLst/>
                <a:latin typeface="+mn-lt"/>
                <a:ea typeface="+mn-ea"/>
                <a:cs typeface="+mn-cs"/>
              </a:rPr>
              <a:t> and service components to identify </a:t>
            </a:r>
            <a:r>
              <a:rPr lang="en-US" sz="1200" b="1" kern="1200" dirty="0">
                <a:solidFill>
                  <a:schemeClr val="tx1"/>
                </a:solidFill>
                <a:effectLst/>
                <a:latin typeface="+mn-lt"/>
                <a:ea typeface="+mn-ea"/>
                <a:cs typeface="+mn-cs"/>
              </a:rPr>
              <a:t>common patterns</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or differences</a:t>
            </a:r>
            <a:r>
              <a:rPr lang="en-US"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Are there </a:t>
            </a:r>
            <a:r>
              <a:rPr lang="en-US" sz="1200" b="1" kern="1200" dirty="0">
                <a:solidFill>
                  <a:schemeClr val="tx1"/>
                </a:solidFill>
                <a:effectLst/>
                <a:latin typeface="+mn-lt"/>
                <a:ea typeface="+mn-ea"/>
                <a:cs typeface="+mn-cs"/>
              </a:rPr>
              <a:t>differences</a:t>
            </a:r>
            <a:r>
              <a:rPr lang="en-US" sz="1200" kern="1200" dirty="0">
                <a:solidFill>
                  <a:schemeClr val="tx1"/>
                </a:solidFill>
                <a:effectLst/>
                <a:latin typeface="+mn-lt"/>
                <a:ea typeface="+mn-ea"/>
                <a:cs typeface="+mn-cs"/>
              </a:rPr>
              <a:t> in the availability of key services?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Are there </a:t>
            </a:r>
            <a:r>
              <a:rPr lang="en-US" sz="1200" b="1" kern="1200" dirty="0">
                <a:solidFill>
                  <a:schemeClr val="tx1"/>
                </a:solidFill>
                <a:effectLst/>
                <a:latin typeface="+mn-lt"/>
                <a:ea typeface="+mn-ea"/>
                <a:cs typeface="+mn-cs"/>
              </a:rPr>
              <a:t>similarities</a:t>
            </a:r>
            <a:r>
              <a:rPr lang="en-US" sz="1200" kern="1200" dirty="0">
                <a:solidFill>
                  <a:schemeClr val="tx1"/>
                </a:solidFill>
                <a:effectLst/>
                <a:latin typeface="+mn-lt"/>
                <a:ea typeface="+mn-ea"/>
                <a:cs typeface="+mn-cs"/>
              </a:rPr>
              <a:t> in the availability and readiness of certain services?</a:t>
            </a:r>
          </a:p>
          <a:p>
            <a:pPr lvl="0"/>
            <a:endParaRPr lang="en-GB" dirty="0"/>
          </a:p>
          <a:p>
            <a:r>
              <a:rPr lang="en-US" dirty="0"/>
              <a:t>It is important to identify these issues, as they may have implications for the recommendations of the final HHFA survey report.</a:t>
            </a:r>
            <a:endParaRPr lang="en-GB" dirty="0"/>
          </a:p>
          <a:p>
            <a:pPr lvl="0"/>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18</a:t>
            </a:fld>
            <a:endParaRPr lang="en-GB"/>
          </a:p>
        </p:txBody>
      </p:sp>
    </p:spTree>
    <p:extLst>
      <p:ext uri="{BB962C8B-B14F-4D97-AF65-F5344CB8AC3E}">
        <p14:creationId xmlns:p14="http://schemas.microsoft.com/office/powerpoint/2010/main" val="2344780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availability of 5 key services along with the overall readiness index for each service.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example, we see higher availability of HIV testing, malaria, antenatal care and family planning services, compared with TB services.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also see that the readiness </a:t>
            </a:r>
            <a:r>
              <a:rPr lang="en-US" dirty="0"/>
              <a:t>index (the mean </a:t>
            </a:r>
            <a:r>
              <a:rPr lang="en-US" sz="1200" kern="1200" dirty="0">
                <a:solidFill>
                  <a:schemeClr val="tx1"/>
                </a:solidFill>
                <a:effectLst/>
                <a:latin typeface="+mn-lt"/>
                <a:ea typeface="+mn-ea"/>
                <a:cs typeface="+mn-cs"/>
              </a:rPr>
              <a:t>proportion of all items at facilities) is lowest for TB, at 40%.</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Furthermore, the readiness indices are relatively low compared with availability across all 5 </a:t>
            </a:r>
            <a:r>
              <a:rPr lang="en-US" sz="1200" kern="1200" dirty="0" err="1">
                <a:solidFill>
                  <a:schemeClr val="tx1"/>
                </a:solidFill>
                <a:effectLst/>
                <a:latin typeface="+mn-lt"/>
                <a:ea typeface="+mn-ea"/>
                <a:cs typeface="+mn-cs"/>
              </a:rPr>
              <a:t>programmes</a:t>
            </a:r>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next step would involve looking at the </a:t>
            </a:r>
            <a:r>
              <a:rPr lang="en-US" sz="1200" b="1" kern="1200" dirty="0">
                <a:solidFill>
                  <a:schemeClr val="tx1"/>
                </a:solidFill>
                <a:effectLst/>
                <a:latin typeface="+mn-lt"/>
                <a:ea typeface="+mn-ea"/>
                <a:cs typeface="+mn-cs"/>
              </a:rPr>
              <a:t>domain indices</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readiness indicators</a:t>
            </a:r>
            <a:r>
              <a:rPr lang="en-US" sz="1200" kern="1200" dirty="0">
                <a:solidFill>
                  <a:schemeClr val="tx1"/>
                </a:solidFill>
                <a:effectLst/>
                <a:latin typeface="+mn-lt"/>
                <a:ea typeface="+mn-ea"/>
                <a:cs typeface="+mn-cs"/>
              </a:rPr>
              <a:t> for each of the </a:t>
            </a:r>
            <a:r>
              <a:rPr lang="en-US" sz="1200" kern="1200" dirty="0" err="1">
                <a:solidFill>
                  <a:schemeClr val="tx1"/>
                </a:solidFill>
                <a:effectLst/>
                <a:latin typeface="+mn-lt"/>
                <a:ea typeface="+mn-ea"/>
                <a:cs typeface="+mn-cs"/>
              </a:rPr>
              <a:t>programmes</a:t>
            </a:r>
            <a:r>
              <a:rPr lang="en-US" sz="1200" kern="1200" dirty="0">
                <a:solidFill>
                  <a:schemeClr val="tx1"/>
                </a:solidFill>
                <a:effectLst/>
                <a:latin typeface="+mn-lt"/>
                <a:ea typeface="+mn-ea"/>
                <a:cs typeface="+mn-cs"/>
              </a:rPr>
              <a:t>, to find out if there are similar problems across all the </a:t>
            </a:r>
            <a:r>
              <a:rPr lang="en-US" sz="1200" kern="1200" dirty="0" err="1">
                <a:solidFill>
                  <a:schemeClr val="tx1"/>
                </a:solidFill>
                <a:effectLst/>
                <a:latin typeface="+mn-lt"/>
                <a:ea typeface="+mn-ea"/>
                <a:cs typeface="+mn-cs"/>
              </a:rPr>
              <a:t>programmes</a:t>
            </a:r>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dirty="0">
              <a:ln>
                <a:noFill/>
              </a:ln>
              <a:solidFill>
                <a:prstClr val="black"/>
              </a:solidFill>
              <a:effectLst/>
              <a:uLnTx/>
              <a:uFillTx/>
              <a:latin typeface="Calibri" panose="020F0502020204030204" pitchFamily="34" charset="0"/>
              <a:ea typeface="Cambria" panose="020405030504060302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19</a:t>
            </a:fld>
            <a:endParaRPr lang="en-GB"/>
          </a:p>
        </p:txBody>
      </p:sp>
    </p:spTree>
    <p:extLst>
      <p:ext uri="{BB962C8B-B14F-4D97-AF65-F5344CB8AC3E}">
        <p14:creationId xmlns:p14="http://schemas.microsoft.com/office/powerpoint/2010/main" val="1095861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the end of this unit, </a:t>
            </a:r>
            <a:r>
              <a:rPr lang="en-US" sz="1200" kern="1200">
                <a:solidFill>
                  <a:schemeClr val="tx1"/>
                </a:solidFill>
                <a:effectLst/>
                <a:latin typeface="+mn-lt"/>
                <a:ea typeface="+mn-ea"/>
                <a:cs typeface="+mn-cs"/>
              </a:rPr>
              <a:t>you will:</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list the stages in the review of the analysis platform outputs;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explain how to look at the structure of an indicator table;</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describe the steps for understanding what the indicators reveal; and</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explain how to describe and summarize the HHFA findings.</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2</a:t>
            </a:fld>
            <a:endParaRPr lang="en-GB"/>
          </a:p>
        </p:txBody>
      </p:sp>
    </p:spTree>
    <p:extLst>
      <p:ext uri="{BB962C8B-B14F-4D97-AF65-F5344CB8AC3E}">
        <p14:creationId xmlns:p14="http://schemas.microsoft.com/office/powerpoint/2010/main" val="1748222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a careful review of the tables and their indicators, we come to Stage 3, Describing and summarizing </a:t>
            </a:r>
            <a:r>
              <a:rPr lang="en-US" sz="1200" kern="1200">
                <a:solidFill>
                  <a:schemeClr val="tx1"/>
                </a:solidFill>
                <a:effectLst/>
                <a:latin typeface="+mn-lt"/>
                <a:ea typeface="+mn-ea"/>
                <a:cs typeface="+mn-cs"/>
              </a:rPr>
              <a:t>the findings.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stage involves: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systematically documenting the issues identified during the data review process; and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summarizing the key findings.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20</a:t>
            </a:fld>
            <a:endParaRPr lang="en-GB"/>
          </a:p>
        </p:txBody>
      </p:sp>
    </p:spTree>
    <p:extLst>
      <p:ext uri="{BB962C8B-B14F-4D97-AF65-F5344CB8AC3E}">
        <p14:creationId xmlns:p14="http://schemas.microsoft.com/office/powerpoint/2010/main" val="880043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data analysis platform provides a box below each table </a:t>
            </a:r>
            <a:r>
              <a:rPr lang="en-US" sz="1200" kern="1200">
                <a:solidFill>
                  <a:schemeClr val="tx1"/>
                </a:solidFill>
                <a:effectLst/>
                <a:latin typeface="+mn-lt"/>
                <a:ea typeface="+mn-ea"/>
                <a:cs typeface="+mn-cs"/>
              </a:rPr>
              <a:t>or graph </a:t>
            </a:r>
            <a:r>
              <a:rPr lang="en-US" sz="1200" kern="1200" dirty="0">
                <a:solidFill>
                  <a:schemeClr val="tx1"/>
                </a:solidFill>
                <a:effectLst/>
                <a:latin typeface="+mn-lt"/>
                <a:ea typeface="+mn-ea"/>
                <a:cs typeface="+mn-cs"/>
              </a:rPr>
              <a:t>where analysts can insert findings.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Selected key findings for each table should be documented here, guided by the points suggested in Stage 2.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21</a:t>
            </a:fld>
            <a:endParaRPr lang="en-GB"/>
          </a:p>
        </p:txBody>
      </p:sp>
    </p:spTree>
    <p:extLst>
      <p:ext uri="{BB962C8B-B14F-4D97-AF65-F5344CB8AC3E}">
        <p14:creationId xmlns:p14="http://schemas.microsoft.com/office/powerpoint/2010/main" val="3535581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single HHFA table may yield a large amount of information and a potentially lengthy description.</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Therefore, it is useful to select for each table, or group of related tables, </a:t>
            </a:r>
            <a:r>
              <a:rPr lang="en-US" sz="1200" b="1" kern="1200" dirty="0">
                <a:solidFill>
                  <a:schemeClr val="tx1"/>
                </a:solidFill>
                <a:effectLst/>
                <a:latin typeface="+mn-lt"/>
                <a:ea typeface="+mn-ea"/>
                <a:cs typeface="+mn-cs"/>
              </a:rPr>
              <a:t>a few key findings </a:t>
            </a:r>
            <a:r>
              <a:rPr lang="en-US" sz="1200" kern="1200" dirty="0">
                <a:solidFill>
                  <a:schemeClr val="tx1"/>
                </a:solidFill>
                <a:effectLst/>
                <a:latin typeface="+mn-lt"/>
                <a:ea typeface="+mn-ea"/>
                <a:cs typeface="+mn-cs"/>
              </a:rPr>
              <a:t>that will help to identify the conclusions and recommendations for the HHFA report, or that require further investigation.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that this initial documentation process describes what the data show and highlights key findings, but </a:t>
            </a:r>
            <a:r>
              <a:rPr lang="en-US" sz="1200" b="1" kern="1200" dirty="0">
                <a:solidFill>
                  <a:schemeClr val="tx1"/>
                </a:solidFill>
                <a:effectLst/>
                <a:latin typeface="+mn-lt"/>
                <a:ea typeface="+mn-ea"/>
                <a:cs typeface="+mn-cs"/>
              </a:rPr>
              <a:t>does not</a:t>
            </a:r>
            <a:r>
              <a:rPr lang="en-US" sz="1200" kern="1200" dirty="0">
                <a:solidFill>
                  <a:schemeClr val="tx1"/>
                </a:solidFill>
                <a:effectLst/>
                <a:latin typeface="+mn-lt"/>
                <a:ea typeface="+mn-ea"/>
                <a:cs typeface="+mn-cs"/>
              </a:rPr>
              <a:t> try to </a:t>
            </a:r>
            <a:r>
              <a:rPr lang="en-US" sz="1200" b="1" kern="1200" dirty="0">
                <a:solidFill>
                  <a:schemeClr val="tx1"/>
                </a:solidFill>
                <a:effectLst/>
                <a:latin typeface="+mn-lt"/>
                <a:ea typeface="+mn-ea"/>
                <a:cs typeface="+mn-cs"/>
              </a:rPr>
              <a:t>explain the findings</a:t>
            </a:r>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process of finding explanations is addressed during the interpretation phase, as described in Module 4 of this course.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dirty="0">
              <a:effectLst/>
              <a:latin typeface="Cambria" panose="02040503050406030204" pitchFamily="18" charset="0"/>
              <a:ea typeface="Cambria" panose="02040503050406030204" pitchFamily="18" charset="0"/>
              <a:cs typeface="Cambria" panose="02040503050406030204" pitchFamily="18" charset="0"/>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22</a:t>
            </a:fld>
            <a:endParaRPr lang="en-GB"/>
          </a:p>
        </p:txBody>
      </p:sp>
    </p:spTree>
    <p:extLst>
      <p:ext uri="{BB962C8B-B14F-4D97-AF65-F5344CB8AC3E}">
        <p14:creationId xmlns:p14="http://schemas.microsoft.com/office/powerpoint/2010/main" val="2344780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have now completed Unit 2.</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try the end-of-module quiz.</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23</a:t>
            </a:fld>
            <a:endParaRPr lang="en-GB"/>
          </a:p>
        </p:txBody>
      </p:sp>
    </p:spTree>
    <p:extLst>
      <p:ext uri="{BB962C8B-B14F-4D97-AF65-F5344CB8AC3E}">
        <p14:creationId xmlns:p14="http://schemas.microsoft.com/office/powerpoint/2010/main" val="374491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HHFA data analysis platform presents the findings of a country HHFA in a set of standard tables and graphs called the</a:t>
            </a:r>
            <a:r>
              <a:rPr lang="en-US" sz="1200" b="1" kern="1200" dirty="0">
                <a:solidFill>
                  <a:schemeClr val="tx1"/>
                </a:solidFill>
                <a:effectLst/>
                <a:latin typeface="+mn-lt"/>
                <a:ea typeface="+mn-ea"/>
                <a:cs typeface="+mn-cs"/>
              </a:rPr>
              <a:t> analysis platform outputs</a:t>
            </a:r>
            <a:r>
              <a:rPr lang="en-US" sz="12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Maps are sometimes also included.</a:t>
            </a:r>
            <a:endParaRPr lang="en-GB" sz="1200" kern="1200" dirty="0">
              <a:solidFill>
                <a:schemeClr val="tx1"/>
              </a:solidFill>
              <a:effectLst/>
              <a:latin typeface="+mn-lt"/>
              <a:ea typeface="+mn-ea"/>
              <a:cs typeface="+mn-cs"/>
            </a:endParaRPr>
          </a:p>
          <a:p>
            <a:r>
              <a:rPr lang="en-US" sz="1800" dirty="0">
                <a:effectLst/>
                <a:latin typeface="Calibri" panose="020F0502020204030204" pitchFamily="34" charset="0"/>
                <a:ea typeface="Cambria" panose="02040503050406030204" pitchFamily="18" charset="0"/>
                <a:cs typeface="Cambria" panose="02040503050406030204" pitchFamily="18" charset="0"/>
              </a:rPr>
              <a:t> </a:t>
            </a:r>
            <a:endParaRPr lang="en-GB" sz="1800" dirty="0">
              <a:effectLst/>
              <a:latin typeface="Cambria" panose="02040503050406030204" pitchFamily="18" charset="0"/>
              <a:ea typeface="Cambria" panose="02040503050406030204" pitchFamily="18" charset="0"/>
              <a:cs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3</a:t>
            </a:fld>
            <a:endParaRPr lang="en-GB"/>
          </a:p>
        </p:txBody>
      </p:sp>
    </p:spTree>
    <p:extLst>
      <p:ext uri="{BB962C8B-B14F-4D97-AF65-F5344CB8AC3E}">
        <p14:creationId xmlns:p14="http://schemas.microsoft.com/office/powerpoint/2010/main" val="3436054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review of the analysis platform outputs involves three stages: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Stage 1: Understanding the structure of the outputs;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Stage 2: Understanding what the data reveal; and</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Stage 3: Describing and summarizing the findings.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Each stage includes a number of steps.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will now look at how the three stages can be used to review an </a:t>
            </a:r>
            <a:r>
              <a:rPr lang="en-US" sz="1200" b="1" kern="1200" dirty="0">
                <a:solidFill>
                  <a:schemeClr val="tx1"/>
                </a:solidFill>
                <a:effectLst/>
                <a:latin typeface="+mn-lt"/>
                <a:ea typeface="+mn-ea"/>
                <a:cs typeface="+mn-cs"/>
              </a:rPr>
              <a:t>indicator table</a:t>
            </a:r>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4</a:t>
            </a:fld>
            <a:endParaRPr lang="en-GB"/>
          </a:p>
        </p:txBody>
      </p:sp>
    </p:spTree>
    <p:extLst>
      <p:ext uri="{BB962C8B-B14F-4D97-AF65-F5344CB8AC3E}">
        <p14:creationId xmlns:p14="http://schemas.microsoft.com/office/powerpoint/2010/main" val="1331671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Stage 1, understanding the structure of the indicator table, involves examining:</a:t>
            </a:r>
            <a:endParaRPr lang="en-GB" dirty="0"/>
          </a:p>
          <a:p>
            <a:r>
              <a:rPr lang="en-US" dirty="0"/>
              <a:t> </a:t>
            </a:r>
            <a:endParaRPr lang="en-GB" dirty="0"/>
          </a:p>
          <a:p>
            <a:pPr marL="171450" lvl="0" indent="-171450">
              <a:buFont typeface="Arial" panose="020B0604020202020204" pitchFamily="34" charset="0"/>
              <a:buChar char="•"/>
            </a:pPr>
            <a:r>
              <a:rPr lang="en-US" dirty="0"/>
              <a:t>the table title;</a:t>
            </a:r>
            <a:endParaRPr lang="en-GB" dirty="0"/>
          </a:p>
          <a:p>
            <a:pPr marL="171450" lvl="0" indent="-171450">
              <a:buFont typeface="Arial" panose="020B0604020202020204" pitchFamily="34" charset="0"/>
              <a:buChar char="•"/>
            </a:pPr>
            <a:r>
              <a:rPr lang="en-US" dirty="0"/>
              <a:t>the indicator prefix;</a:t>
            </a:r>
            <a:endParaRPr lang="en-GB" dirty="0"/>
          </a:p>
          <a:p>
            <a:pPr marL="171450" lvl="0" indent="-171450">
              <a:buFont typeface="Arial" panose="020B0604020202020204" pitchFamily="34" charset="0"/>
              <a:buChar char="•"/>
            </a:pPr>
            <a:r>
              <a:rPr lang="en-US" dirty="0"/>
              <a:t>the column headings;</a:t>
            </a:r>
            <a:endParaRPr lang="en-GB" dirty="0"/>
          </a:p>
          <a:p>
            <a:pPr marL="171450" lvl="0" indent="-171450">
              <a:buFont typeface="Arial" panose="020B0604020202020204" pitchFamily="34" charset="0"/>
              <a:buChar char="•"/>
            </a:pPr>
            <a:r>
              <a:rPr lang="en-US" dirty="0"/>
              <a:t>the row headings;</a:t>
            </a:r>
            <a:endParaRPr lang="en-GB" dirty="0"/>
          </a:p>
          <a:p>
            <a:pPr marL="171450" lvl="0" indent="-171450">
              <a:buFont typeface="Arial" panose="020B0604020202020204" pitchFamily="34" charset="0"/>
              <a:buChar char="•"/>
            </a:pPr>
            <a:r>
              <a:rPr lang="en-US" dirty="0"/>
              <a:t>the table denominator (all facilities, or only those facilities offering a specific service); and</a:t>
            </a:r>
            <a:endParaRPr lang="en-GB" dirty="0"/>
          </a:p>
          <a:p>
            <a:pPr marL="171450" lvl="0" indent="-171450">
              <a:buFont typeface="Arial" panose="020B0604020202020204" pitchFamily="34" charset="0"/>
              <a:buChar char="•"/>
            </a:pPr>
            <a:r>
              <a:rPr lang="en-US" dirty="0"/>
              <a:t>the numbers of facilities in the indicator denominators.</a:t>
            </a:r>
            <a:endParaRPr lang="en-GB" dirty="0"/>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5</a:t>
            </a:fld>
            <a:endParaRPr lang="en-GB"/>
          </a:p>
        </p:txBody>
      </p:sp>
    </p:spTree>
    <p:extLst>
      <p:ext uri="{BB962C8B-B14F-4D97-AF65-F5344CB8AC3E}">
        <p14:creationId xmlns:p14="http://schemas.microsoft.com/office/powerpoint/2010/main" val="2616810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look at this in the platform.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table </a:t>
            </a:r>
            <a:r>
              <a:rPr lang="en-US" sz="1200" b="1" kern="1200" dirty="0">
                <a:solidFill>
                  <a:schemeClr val="tx1"/>
                </a:solidFill>
                <a:effectLst/>
                <a:latin typeface="+mn-lt"/>
                <a:ea typeface="+mn-ea"/>
                <a:cs typeface="+mn-cs"/>
              </a:rPr>
              <a:t>title</a:t>
            </a:r>
            <a:r>
              <a:rPr lang="en-US" sz="1200" kern="1200" dirty="0">
                <a:solidFill>
                  <a:schemeClr val="tx1"/>
                </a:solidFill>
                <a:effectLst/>
                <a:latin typeface="+mn-lt"/>
                <a:ea typeface="+mn-ea"/>
                <a:cs typeface="+mn-cs"/>
              </a:rPr>
              <a:t> provides information on the service or </a:t>
            </a:r>
            <a:r>
              <a:rPr lang="en-US" sz="1200" kern="1200" dirty="0" err="1">
                <a:solidFill>
                  <a:schemeClr val="tx1"/>
                </a:solidFill>
                <a:effectLst/>
                <a:latin typeface="+mn-lt"/>
                <a:ea typeface="+mn-ea"/>
                <a:cs typeface="+mn-cs"/>
              </a:rPr>
              <a:t>programme</a:t>
            </a:r>
            <a:r>
              <a:rPr lang="en-US" sz="1200" kern="1200" dirty="0">
                <a:solidFill>
                  <a:schemeClr val="tx1"/>
                </a:solidFill>
                <a:effectLst/>
                <a:latin typeface="+mn-lt"/>
                <a:ea typeface="+mn-ea"/>
                <a:cs typeface="+mn-cs"/>
              </a:rPr>
              <a:t> (e.g. diabetes)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indicator prefix</a:t>
            </a:r>
            <a:r>
              <a:rPr lang="en-US" sz="1200" kern="1200" dirty="0">
                <a:solidFill>
                  <a:schemeClr val="tx1"/>
                </a:solidFill>
                <a:effectLst/>
                <a:latin typeface="+mn-lt"/>
                <a:ea typeface="+mn-ea"/>
                <a:cs typeface="+mn-cs"/>
              </a:rPr>
              <a:t> provides the first part of the name for all the indicators in the table, e.g. “Percentage of facilities offering:”.</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column headings</a:t>
            </a:r>
            <a:r>
              <a:rPr lang="en-US" sz="1200" kern="1200" dirty="0">
                <a:solidFill>
                  <a:schemeClr val="tx1"/>
                </a:solidFill>
                <a:effectLst/>
                <a:latin typeface="+mn-lt"/>
                <a:ea typeface="+mn-ea"/>
                <a:cs typeface="+mn-cs"/>
              </a:rPr>
              <a:t> show the indicator names.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row</a:t>
            </a:r>
            <a:r>
              <a:rPr lang="en-US" sz="1200" kern="1200" dirty="0">
                <a:solidFill>
                  <a:schemeClr val="tx1"/>
                </a:solidFill>
                <a:effectLst/>
                <a:latin typeface="+mn-lt"/>
                <a:ea typeface="+mn-ea"/>
                <a:cs typeface="+mn-cs"/>
              </a:rPr>
              <a:t> headings refer to the </a:t>
            </a:r>
            <a:r>
              <a:rPr lang="en-US" sz="1200" kern="1200" dirty="0" err="1">
                <a:solidFill>
                  <a:schemeClr val="tx1"/>
                </a:solidFill>
                <a:effectLst/>
                <a:latin typeface="+mn-lt"/>
                <a:ea typeface="+mn-ea"/>
                <a:cs typeface="+mn-cs"/>
              </a:rPr>
              <a:t>stratifier</a:t>
            </a:r>
            <a:r>
              <a:rPr lang="en-US" sz="1200" kern="1200" dirty="0">
                <a:solidFill>
                  <a:schemeClr val="tx1"/>
                </a:solidFill>
                <a:effectLst/>
                <a:latin typeface="+mn-lt"/>
                <a:ea typeface="+mn-ea"/>
                <a:cs typeface="+mn-cs"/>
              </a:rPr>
              <a:t> variables selected for the analysis, and their strata.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represents the number of facilities in the denominators used to calculate the indicators.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6</a:t>
            </a:fld>
            <a:endParaRPr lang="en-GB"/>
          </a:p>
        </p:txBody>
      </p:sp>
    </p:spTree>
    <p:extLst>
      <p:ext uri="{BB962C8B-B14F-4D97-AF65-F5344CB8AC3E}">
        <p14:creationId xmlns:p14="http://schemas.microsoft.com/office/powerpoint/2010/main" val="1830315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Stage 2, understanding what the data reveal, involves examining:</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indicator names</a:t>
            </a:r>
            <a:r>
              <a:rPr lang="en-US"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indices</a:t>
            </a:r>
            <a:r>
              <a:rPr lang="en-US" sz="1200" kern="1200" dirty="0">
                <a:solidFill>
                  <a:schemeClr val="tx1"/>
                </a:solidFill>
                <a:effectLst/>
                <a:latin typeface="+mn-lt"/>
                <a:ea typeface="+mn-ea"/>
                <a:cs typeface="+mn-cs"/>
              </a:rPr>
              <a:t>; and</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individual indicators</a:t>
            </a:r>
            <a:r>
              <a:rPr lang="en-US"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well as looking for:</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any </a:t>
            </a:r>
            <a:r>
              <a:rPr lang="en-US" sz="1200" b="1" kern="1200" dirty="0">
                <a:solidFill>
                  <a:schemeClr val="tx1"/>
                </a:solidFill>
                <a:effectLst/>
                <a:latin typeface="+mn-lt"/>
                <a:ea typeface="+mn-ea"/>
                <a:cs typeface="+mn-cs"/>
              </a:rPr>
              <a:t>patterns</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in the data</a:t>
            </a:r>
            <a:r>
              <a:rPr lang="en-US"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any </a:t>
            </a:r>
            <a:r>
              <a:rPr lang="en-US" sz="1200" b="1" kern="1200" dirty="0">
                <a:solidFill>
                  <a:schemeClr val="tx1"/>
                </a:solidFill>
                <a:effectLst/>
                <a:latin typeface="+mn-lt"/>
                <a:ea typeface="+mn-ea"/>
                <a:cs typeface="+mn-cs"/>
              </a:rPr>
              <a:t>linkages</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between related tables</a:t>
            </a:r>
            <a:r>
              <a:rPr lang="en-US" sz="1200" kern="1200" dirty="0">
                <a:solidFill>
                  <a:schemeClr val="tx1"/>
                </a:solidFill>
                <a:effectLst/>
                <a:latin typeface="+mn-lt"/>
                <a:ea typeface="+mn-ea"/>
                <a:cs typeface="+mn-cs"/>
              </a:rPr>
              <a:t>; and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any </a:t>
            </a:r>
            <a:r>
              <a:rPr lang="en-US" sz="1200" b="1" kern="1200" dirty="0">
                <a:solidFill>
                  <a:schemeClr val="tx1"/>
                </a:solidFill>
                <a:effectLst/>
                <a:latin typeface="+mn-lt"/>
                <a:ea typeface="+mn-ea"/>
                <a:cs typeface="+mn-cs"/>
              </a:rPr>
              <a:t>linkages across the service delivery system</a:t>
            </a:r>
            <a:r>
              <a:rPr lang="en-US" sz="1200" kern="120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C1D9D50-C061-45AE-A04B-DE5F593CE4BE}" type="slidenum">
              <a:rPr lang="en-GB" smtClean="0"/>
              <a:t>7</a:t>
            </a:fld>
            <a:endParaRPr lang="en-GB"/>
          </a:p>
        </p:txBody>
      </p:sp>
    </p:spTree>
    <p:extLst>
      <p:ext uri="{BB962C8B-B14F-4D97-AF65-F5344CB8AC3E}">
        <p14:creationId xmlns:p14="http://schemas.microsoft.com/office/powerpoint/2010/main" val="1915998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Looking at the </a:t>
            </a:r>
            <a:r>
              <a:rPr lang="en-US" sz="1200" b="1" kern="1200" dirty="0">
                <a:solidFill>
                  <a:schemeClr val="tx1"/>
                </a:solidFill>
                <a:effectLst/>
                <a:latin typeface="+mn-lt"/>
                <a:ea typeface="+mn-ea"/>
                <a:cs typeface="+mn-cs"/>
              </a:rPr>
              <a:t>indicator names</a:t>
            </a:r>
            <a:r>
              <a:rPr lang="en-US" sz="1200" kern="1200" dirty="0">
                <a:solidFill>
                  <a:schemeClr val="tx1"/>
                </a:solidFill>
                <a:effectLst/>
                <a:latin typeface="+mn-lt"/>
                <a:ea typeface="+mn-ea"/>
                <a:cs typeface="+mn-cs"/>
              </a:rPr>
              <a:t> gives a quick idea about the kind of information included in the table.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the indicators provide information about the presence of key items needed for delivering antiretroviral therapy services, such as: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guidelines;</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trained staff;</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various diagnostic tests; and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first line antiretroviral medicines.</a:t>
            </a:r>
            <a:endParaRPr lang="en-GB" sz="1200" kern="1200" dirty="0">
              <a:solidFill>
                <a:schemeClr val="tx1"/>
              </a:solidFill>
              <a:effectLst/>
              <a:latin typeface="+mn-lt"/>
              <a:ea typeface="+mn-ea"/>
              <a:cs typeface="+mn-cs"/>
            </a:endParaRP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8</a:t>
            </a:fld>
            <a:endParaRPr lang="en-GB"/>
          </a:p>
        </p:txBody>
      </p:sp>
    </p:spTree>
    <p:extLst>
      <p:ext uri="{BB962C8B-B14F-4D97-AF65-F5344CB8AC3E}">
        <p14:creationId xmlns:p14="http://schemas.microsoft.com/office/powerpoint/2010/main" val="144699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table shows (in blue) the:</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overall readiness index of the table (the mean proportion of all items available in facilities); and</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“with all items” index (the proportion of facilities with all items).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also shows (in green) the domain </a:t>
            </a:r>
            <a:r>
              <a:rPr lang="en-US" sz="1200" b="1" kern="1200" dirty="0">
                <a:solidFill>
                  <a:schemeClr val="tx1"/>
                </a:solidFill>
                <a:effectLst/>
                <a:latin typeface="+mn-lt"/>
                <a:ea typeface="+mn-ea"/>
                <a:cs typeface="+mn-cs"/>
              </a:rPr>
              <a:t>indices</a:t>
            </a:r>
            <a:r>
              <a:rPr lang="en-US" sz="1200" kern="1200" dirty="0">
                <a:solidFill>
                  <a:schemeClr val="tx1"/>
                </a:solidFill>
                <a:effectLst/>
                <a:latin typeface="+mn-lt"/>
                <a:ea typeface="+mn-ea"/>
                <a:cs typeface="+mn-cs"/>
              </a:rPr>
              <a:t> for the two domains of: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Staff and guidelines; and </a:t>
            </a: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Diagnostics.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look at how the individual indicator values contribute to the indices. </a:t>
            </a:r>
            <a:endParaRPr lang="en-GB" sz="1200" kern="1200" dirty="0">
              <a:solidFill>
                <a:schemeClr val="tx1"/>
              </a:solidFill>
              <a:effectLst/>
              <a:latin typeface="+mn-lt"/>
              <a:ea typeface="+mn-ea"/>
              <a:cs typeface="+mn-cs"/>
            </a:endParaRP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7C1D9D50-C061-45AE-A04B-DE5F593CE4BE}" type="slidenum">
              <a:rPr lang="en-GB" smtClean="0"/>
              <a:t>9</a:t>
            </a:fld>
            <a:endParaRPr lang="en-GB"/>
          </a:p>
        </p:txBody>
      </p:sp>
    </p:spTree>
    <p:extLst>
      <p:ext uri="{BB962C8B-B14F-4D97-AF65-F5344CB8AC3E}">
        <p14:creationId xmlns:p14="http://schemas.microsoft.com/office/powerpoint/2010/main" val="2968461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79F1-05A3-4387-9047-8268792CE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C9257D8-8E90-4BD3-BD75-EC6A1FDFC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95127067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7B00-9E38-48BD-BD42-585E5B855D6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162318-839A-4DDB-AF7F-45DACAE6C39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C987B4-2514-406D-B06A-514A36A9744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5" name="Footer Placeholder 4">
            <a:extLst>
              <a:ext uri="{FF2B5EF4-FFF2-40B4-BE49-F238E27FC236}">
                <a16:creationId xmlns:a16="http://schemas.microsoft.com/office/drawing/2014/main" id="{F07EC6CB-FB4B-4747-A6C9-07B449B88E7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7130FBF-9DC0-41DC-B410-5E37DDED097C}"/>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88486488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54561-7F4C-422F-8E1F-711420A6B4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54B118-3C98-497F-B8E6-AEBCC31A99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89668B-8E65-4318-9CEE-0F1452AD7E84}"/>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5" name="Footer Placeholder 4">
            <a:extLst>
              <a:ext uri="{FF2B5EF4-FFF2-40B4-BE49-F238E27FC236}">
                <a16:creationId xmlns:a16="http://schemas.microsoft.com/office/drawing/2014/main" id="{FE3DDD7F-A795-48C9-A231-763010EBFAD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123A3BD-0C69-402D-A27C-A44D40452D00}"/>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173104688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6A1C-CFCE-4465-ABAA-B8C208D21A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FC2C64-E46C-497D-8F72-DC94C614AA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C0DD8F-9785-4942-ACD0-C6B973D8EFA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5" name="Footer Placeholder 4">
            <a:extLst>
              <a:ext uri="{FF2B5EF4-FFF2-40B4-BE49-F238E27FC236}">
                <a16:creationId xmlns:a16="http://schemas.microsoft.com/office/drawing/2014/main" id="{0E2E645A-8142-4BF4-AAEA-2FBD85F054C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0B24A14-094F-464A-B7D7-1E73DADE4426}"/>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9098181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BEEE-DAE7-4F47-8541-54166AF1BE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BA12E93-C960-4135-8A27-F88922A9C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0DB0224-69A1-4B8A-9CFB-05EA2A0E1233}"/>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5" name="Footer Placeholder 4">
            <a:extLst>
              <a:ext uri="{FF2B5EF4-FFF2-40B4-BE49-F238E27FC236}">
                <a16:creationId xmlns:a16="http://schemas.microsoft.com/office/drawing/2014/main" id="{0EBEA8A2-0B04-40FB-8BDB-6D62EAEF7E8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457393D8-AEEE-4AA2-BCB6-53E8C3FD0789}"/>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400338824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C8C3-7C4A-4EE6-B177-515F3C8AE4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F43D30-0AED-4F72-8850-D78E9DA62B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7DBDC9-5432-419C-81D3-7339C35C66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BC437F-64CD-4199-9402-DB1AC565868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6" name="Footer Placeholder 5">
            <a:extLst>
              <a:ext uri="{FF2B5EF4-FFF2-40B4-BE49-F238E27FC236}">
                <a16:creationId xmlns:a16="http://schemas.microsoft.com/office/drawing/2014/main" id="{60DE094F-4283-4248-A6E4-76FAA65312B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2653E755-361D-4A07-9A04-F3672E0B4E8E}"/>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45106574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F21F-A968-449D-9FA2-CD5BD9EEE6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A607DC4-998D-4CFC-8745-1C33E9C6F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33E50B-6A8C-4134-8F3C-2EBD034B6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0FA19B-EC28-42AD-970C-0FBA3DF7C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7156B2-52AE-4203-82A9-0A3A38D4EC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99B79C6-97D2-47ED-9D6F-89F52B67B6C9}"/>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8" name="Footer Placeholder 7">
            <a:extLst>
              <a:ext uri="{FF2B5EF4-FFF2-40B4-BE49-F238E27FC236}">
                <a16:creationId xmlns:a16="http://schemas.microsoft.com/office/drawing/2014/main" id="{A5088382-302A-42A5-96FC-00CD76AF286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363C413-632F-487F-A064-ECCFF20CC198}"/>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50128560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E986-CC09-40CB-8794-728D3A4D50A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81C4580-E0E0-410E-A8EF-559635424170}"/>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4" name="Footer Placeholder 3">
            <a:extLst>
              <a:ext uri="{FF2B5EF4-FFF2-40B4-BE49-F238E27FC236}">
                <a16:creationId xmlns:a16="http://schemas.microsoft.com/office/drawing/2014/main" id="{7A0021B1-B1A5-4390-9931-62B9973AD62A}"/>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16EE1ED0-6B72-4D34-AF65-543DAD8F5BA1}"/>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302150598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1B427D-848C-4440-B914-46185C91A9CD}"/>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3" name="Footer Placeholder 2">
            <a:extLst>
              <a:ext uri="{FF2B5EF4-FFF2-40B4-BE49-F238E27FC236}">
                <a16:creationId xmlns:a16="http://schemas.microsoft.com/office/drawing/2014/main" id="{25E70E5F-7E9C-4E79-B83A-F4E7F164742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44BBC04C-EDBB-432A-BF79-45E0343C5533}"/>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74092397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81D-9C7D-4187-9515-3D6F62106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345368-E801-4D4A-B2F4-A47CEC9BB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4DDBD52-441C-459D-BF68-BD401B80A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D469C6-7A38-4890-B220-CFCECB42C6A1}"/>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6" name="Footer Placeholder 5">
            <a:extLst>
              <a:ext uri="{FF2B5EF4-FFF2-40B4-BE49-F238E27FC236}">
                <a16:creationId xmlns:a16="http://schemas.microsoft.com/office/drawing/2014/main" id="{D86B9655-B326-4380-AD04-96DBAA6BCDE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9750C96-C745-4135-AE92-FA4AE6EC7697}"/>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89938352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FD55-E903-4166-B501-905B0C2BAF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2E65C9-DDAA-466A-A6FC-7D116EDC8C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0AA80B-212E-41D3-87AF-FC58A5D07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63AF25-52CF-4127-AE62-8E55B6DAE27A}"/>
              </a:ext>
            </a:extLst>
          </p:cNvPr>
          <p:cNvSpPr>
            <a:spLocks noGrp="1"/>
          </p:cNvSpPr>
          <p:nvPr>
            <p:ph type="dt" sz="half" idx="10"/>
          </p:nvPr>
        </p:nvSpPr>
        <p:spPr>
          <a:xfrm>
            <a:off x="838200" y="6356350"/>
            <a:ext cx="2743200" cy="365125"/>
          </a:xfrm>
          <a:prstGeom prst="rect">
            <a:avLst/>
          </a:prstGeom>
        </p:spPr>
        <p:txBody>
          <a:bodyPr/>
          <a:lstStyle/>
          <a:p>
            <a:fld id="{AEC5B31D-876A-49B2-B646-47FFB1DCA0BD}" type="datetimeFigureOut">
              <a:rPr lang="en-GB" smtClean="0"/>
              <a:t>02/02/2023</a:t>
            </a:fld>
            <a:endParaRPr lang="en-GB"/>
          </a:p>
        </p:txBody>
      </p:sp>
      <p:sp>
        <p:nvSpPr>
          <p:cNvPr id="6" name="Footer Placeholder 5">
            <a:extLst>
              <a:ext uri="{FF2B5EF4-FFF2-40B4-BE49-F238E27FC236}">
                <a16:creationId xmlns:a16="http://schemas.microsoft.com/office/drawing/2014/main" id="{6294994E-CCCB-42D2-A6E5-F7BFB558CABB}"/>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866B599-E99E-4B76-A90C-C8233724FA4A}"/>
              </a:ext>
            </a:extLst>
          </p:cNvPr>
          <p:cNvSpPr>
            <a:spLocks noGrp="1"/>
          </p:cNvSpPr>
          <p:nvPr>
            <p:ph type="sldNum" sz="quarter" idx="12"/>
          </p:nvPr>
        </p:nvSpPr>
        <p:spPr>
          <a:xfrm>
            <a:off x="8610600" y="6356350"/>
            <a:ext cx="2743200" cy="365125"/>
          </a:xfrm>
          <a:prstGeom prst="rect">
            <a:avLst/>
          </a:prstGeom>
        </p:spPr>
        <p:txBody>
          <a:bodyPr/>
          <a:lstStyle/>
          <a:p>
            <a:fld id="{4C47FFBA-7019-4803-B61A-8256B9E3646F}" type="slidenum">
              <a:rPr lang="en-GB" smtClean="0"/>
              <a:t>‹#›</a:t>
            </a:fld>
            <a:endParaRPr lang="en-GB"/>
          </a:p>
        </p:txBody>
      </p:sp>
    </p:spTree>
    <p:extLst>
      <p:ext uri="{BB962C8B-B14F-4D97-AF65-F5344CB8AC3E}">
        <p14:creationId xmlns:p14="http://schemas.microsoft.com/office/powerpoint/2010/main" val="26445391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AB451-C634-4A9E-BFB0-9D91D0869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E72FA12-8D9E-475C-A9D6-5357EB51C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72613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7.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BB4486-8548-7693-0F10-43CD15A9C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grpSp>
        <p:nvGrpSpPr>
          <p:cNvPr id="2" name="Group 1">
            <a:extLst>
              <a:ext uri="{FF2B5EF4-FFF2-40B4-BE49-F238E27FC236}">
                <a16:creationId xmlns:a16="http://schemas.microsoft.com/office/drawing/2014/main" id="{AEFF31C0-596D-4351-B46F-8440B6312256}"/>
              </a:ext>
            </a:extLst>
          </p:cNvPr>
          <p:cNvGrpSpPr/>
          <p:nvPr/>
        </p:nvGrpSpPr>
        <p:grpSpPr>
          <a:xfrm>
            <a:off x="1" y="1805920"/>
            <a:ext cx="12175670" cy="3243080"/>
            <a:chOff x="1" y="1805920"/>
            <a:chExt cx="12175670" cy="3243080"/>
          </a:xfrm>
        </p:grpSpPr>
        <p:grpSp>
          <p:nvGrpSpPr>
            <p:cNvPr id="31" name="Group 30">
              <a:extLst>
                <a:ext uri="{FF2B5EF4-FFF2-40B4-BE49-F238E27FC236}">
                  <a16:creationId xmlns:a16="http://schemas.microsoft.com/office/drawing/2014/main" id="{B73EB9B5-8DB0-C2BA-6F75-5397B8DDBBCD}"/>
                </a:ext>
              </a:extLst>
            </p:cNvPr>
            <p:cNvGrpSpPr/>
            <p:nvPr/>
          </p:nvGrpSpPr>
          <p:grpSpPr>
            <a:xfrm>
              <a:off x="3225226" y="1805920"/>
              <a:ext cx="8950445" cy="3240000"/>
              <a:chOff x="3225226" y="1805920"/>
              <a:chExt cx="8950445" cy="3240000"/>
            </a:xfrm>
          </p:grpSpPr>
          <p:sp>
            <p:nvSpPr>
              <p:cNvPr id="32" name="Rectangle 31">
                <a:extLst>
                  <a:ext uri="{FF2B5EF4-FFF2-40B4-BE49-F238E27FC236}">
                    <a16:creationId xmlns:a16="http://schemas.microsoft.com/office/drawing/2014/main" id="{3209C60B-4EAE-983B-EB90-2186CBA79AFC}"/>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3" name="Group 32">
                <a:extLst>
                  <a:ext uri="{FF2B5EF4-FFF2-40B4-BE49-F238E27FC236}">
                    <a16:creationId xmlns:a16="http://schemas.microsoft.com/office/drawing/2014/main" id="{7A08889B-A57A-D7C8-EAE7-BACEAFFB47D7}"/>
                  </a:ext>
                </a:extLst>
              </p:cNvPr>
              <p:cNvGrpSpPr/>
              <p:nvPr/>
            </p:nvGrpSpPr>
            <p:grpSpPr>
              <a:xfrm>
                <a:off x="3497856" y="2419589"/>
                <a:ext cx="7504761" cy="2166305"/>
                <a:chOff x="3029663" y="2636231"/>
                <a:chExt cx="7504761" cy="2166305"/>
              </a:xfrm>
            </p:grpSpPr>
            <p:sp>
              <p:nvSpPr>
                <p:cNvPr id="35" name="TextBox 34">
                  <a:extLst>
                    <a:ext uri="{FF2B5EF4-FFF2-40B4-BE49-F238E27FC236}">
                      <a16:creationId xmlns:a16="http://schemas.microsoft.com/office/drawing/2014/main" id="{6C5CA4A5-1A67-5576-0CC7-176E1C118893}"/>
                    </a:ext>
                  </a:extLst>
                </p:cNvPr>
                <p:cNvSpPr txBox="1"/>
                <p:nvPr/>
              </p:nvSpPr>
              <p:spPr>
                <a:xfrm>
                  <a:off x="3029663" y="2636231"/>
                  <a:ext cx="4720763" cy="595869"/>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3600" dirty="0"/>
                    <a:t>Unit 2</a:t>
                  </a:r>
                </a:p>
              </p:txBody>
            </p:sp>
            <p:sp>
              <p:nvSpPr>
                <p:cNvPr id="36" name="TextBox 35">
                  <a:extLst>
                    <a:ext uri="{FF2B5EF4-FFF2-40B4-BE49-F238E27FC236}">
                      <a16:creationId xmlns:a16="http://schemas.microsoft.com/office/drawing/2014/main" id="{8E7EEC0C-39AC-6792-600F-2FF2EFB7D9EB}"/>
                    </a:ext>
                  </a:extLst>
                </p:cNvPr>
                <p:cNvSpPr txBox="1"/>
                <p:nvPr/>
              </p:nvSpPr>
              <p:spPr>
                <a:xfrm>
                  <a:off x="3029663" y="3374068"/>
                  <a:ext cx="7504761" cy="1428468"/>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4800" dirty="0"/>
                    <a:t>Reviewing the HHFA data analysis platform outputs</a:t>
                  </a:r>
                </a:p>
              </p:txBody>
            </p:sp>
          </p:grpSp>
        </p:grpSp>
        <p:pic>
          <p:nvPicPr>
            <p:cNvPr id="10" name="Picture 9">
              <a:extLst>
                <a:ext uri="{FF2B5EF4-FFF2-40B4-BE49-F238E27FC236}">
                  <a16:creationId xmlns:a16="http://schemas.microsoft.com/office/drawing/2014/main" id="{837EE406-88EA-4B8D-8328-47404BB291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Tree>
    <p:custDataLst>
      <p:tags r:id="rId1"/>
    </p:custDataLst>
    <p:extLst>
      <p:ext uri="{BB962C8B-B14F-4D97-AF65-F5344CB8AC3E}">
        <p14:creationId xmlns:p14="http://schemas.microsoft.com/office/powerpoint/2010/main" val="30067691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64E8E2-DCCD-45C9-A3FE-E566053DB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5298"/>
            <a:ext cx="12192000" cy="4187244"/>
          </a:xfrm>
          <a:prstGeom prst="rect">
            <a:avLst/>
          </a:prstGeom>
        </p:spPr>
      </p:pic>
      <p:grpSp>
        <p:nvGrpSpPr>
          <p:cNvPr id="20" name="header">
            <a:extLst>
              <a:ext uri="{FF2B5EF4-FFF2-40B4-BE49-F238E27FC236}">
                <a16:creationId xmlns:a16="http://schemas.microsoft.com/office/drawing/2014/main" id="{70373A14-1263-4104-9872-99A88CB29CC6}"/>
              </a:ext>
            </a:extLst>
          </p:cNvPr>
          <p:cNvGrpSpPr/>
          <p:nvPr/>
        </p:nvGrpSpPr>
        <p:grpSpPr>
          <a:xfrm>
            <a:off x="-1235" y="-815"/>
            <a:ext cx="10754959" cy="611122"/>
            <a:chOff x="-1235" y="-815"/>
            <a:chExt cx="10754959" cy="611122"/>
          </a:xfrm>
        </p:grpSpPr>
        <p:sp>
          <p:nvSpPr>
            <p:cNvPr id="21" name="TextBox 20">
              <a:extLst>
                <a:ext uri="{FF2B5EF4-FFF2-40B4-BE49-F238E27FC236}">
                  <a16:creationId xmlns:a16="http://schemas.microsoft.com/office/drawing/2014/main" id="{6F565BEB-85ED-434A-8056-09BC37B79A07}"/>
                </a:ext>
              </a:extLst>
            </p:cNvPr>
            <p:cNvSpPr txBox="1"/>
            <p:nvPr/>
          </p:nvSpPr>
          <p:spPr>
            <a:xfrm>
              <a:off x="734149" y="21482"/>
              <a:ext cx="10019575" cy="584775"/>
            </a:xfrm>
            <a:prstGeom prst="rect">
              <a:avLst/>
            </a:prstGeom>
            <a:noFill/>
          </p:spPr>
          <p:txBody>
            <a:bodyPr wrap="square">
              <a:spAutoFit/>
            </a:bodyPr>
            <a:lstStyle/>
            <a:p>
              <a:r>
                <a:rPr lang="en-US" sz="3200" dirty="0">
                  <a:solidFill>
                    <a:srgbClr val="595959"/>
                  </a:solidFill>
                </a:rPr>
                <a:t>Indices</a:t>
              </a:r>
              <a:endParaRPr lang="en-GB" sz="3200" dirty="0">
                <a:solidFill>
                  <a:srgbClr val="595959"/>
                </a:solidFill>
              </a:endParaRPr>
            </a:p>
          </p:txBody>
        </p:sp>
        <p:pic>
          <p:nvPicPr>
            <p:cNvPr id="22" name="Picture 21">
              <a:extLst>
                <a:ext uri="{FF2B5EF4-FFF2-40B4-BE49-F238E27FC236}">
                  <a16:creationId xmlns:a16="http://schemas.microsoft.com/office/drawing/2014/main" id="{6DA57442-5578-41AA-82A2-A8681F4EF4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60" name="highlight 1">
            <a:extLst>
              <a:ext uri="{FF2B5EF4-FFF2-40B4-BE49-F238E27FC236}">
                <a16:creationId xmlns:a16="http://schemas.microsoft.com/office/drawing/2014/main" id="{8CAFAA1E-5620-4D4D-AEDC-29CFDE24084C}"/>
              </a:ext>
            </a:extLst>
          </p:cNvPr>
          <p:cNvSpPr/>
          <p:nvPr/>
        </p:nvSpPr>
        <p:spPr>
          <a:xfrm>
            <a:off x="943355" y="2834248"/>
            <a:ext cx="863143" cy="23233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highlight 2">
            <a:extLst>
              <a:ext uri="{FF2B5EF4-FFF2-40B4-BE49-F238E27FC236}">
                <a16:creationId xmlns:a16="http://schemas.microsoft.com/office/drawing/2014/main" id="{00B7C352-26D8-4E69-BCF5-C61C45F8FBB0}"/>
              </a:ext>
            </a:extLst>
          </p:cNvPr>
          <p:cNvSpPr/>
          <p:nvPr/>
        </p:nvSpPr>
        <p:spPr>
          <a:xfrm>
            <a:off x="1806499" y="2834248"/>
            <a:ext cx="1048730" cy="23233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highlight 3">
            <a:extLst>
              <a:ext uri="{FF2B5EF4-FFF2-40B4-BE49-F238E27FC236}">
                <a16:creationId xmlns:a16="http://schemas.microsoft.com/office/drawing/2014/main" id="{9354C8A3-09FA-48C7-9996-32763611F318}"/>
              </a:ext>
            </a:extLst>
          </p:cNvPr>
          <p:cNvSpPr/>
          <p:nvPr/>
        </p:nvSpPr>
        <p:spPr>
          <a:xfrm>
            <a:off x="2984811" y="2834248"/>
            <a:ext cx="1048730" cy="23233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highlight 4">
            <a:extLst>
              <a:ext uri="{FF2B5EF4-FFF2-40B4-BE49-F238E27FC236}">
                <a16:creationId xmlns:a16="http://schemas.microsoft.com/office/drawing/2014/main" id="{2D97B967-AB93-4E2B-A1E7-9F8BB64C930E}"/>
              </a:ext>
            </a:extLst>
          </p:cNvPr>
          <p:cNvSpPr/>
          <p:nvPr/>
        </p:nvSpPr>
        <p:spPr>
          <a:xfrm>
            <a:off x="4170815" y="2831247"/>
            <a:ext cx="2627970" cy="23233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highlight 5">
            <a:extLst>
              <a:ext uri="{FF2B5EF4-FFF2-40B4-BE49-F238E27FC236}">
                <a16:creationId xmlns:a16="http://schemas.microsoft.com/office/drawing/2014/main" id="{4020F83D-569D-478B-8D35-C4524FC6BC97}"/>
              </a:ext>
            </a:extLst>
          </p:cNvPr>
          <p:cNvSpPr/>
          <p:nvPr/>
        </p:nvSpPr>
        <p:spPr>
          <a:xfrm>
            <a:off x="7041886" y="2831247"/>
            <a:ext cx="910623" cy="23233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highlight 6">
            <a:extLst>
              <a:ext uri="{FF2B5EF4-FFF2-40B4-BE49-F238E27FC236}">
                <a16:creationId xmlns:a16="http://schemas.microsoft.com/office/drawing/2014/main" id="{F3129DE8-C5F3-4A6C-A55C-60E1F16AAE1A}"/>
              </a:ext>
            </a:extLst>
          </p:cNvPr>
          <p:cNvSpPr/>
          <p:nvPr/>
        </p:nvSpPr>
        <p:spPr>
          <a:xfrm>
            <a:off x="960666" y="2831247"/>
            <a:ext cx="9703662" cy="232337"/>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traight Arrow Connector 3">
            <a:extLst>
              <a:ext uri="{FF2B5EF4-FFF2-40B4-BE49-F238E27FC236}">
                <a16:creationId xmlns:a16="http://schemas.microsoft.com/office/drawing/2014/main" id="{109A9425-A37B-423F-AB4A-F582A6B64CD6}"/>
              </a:ext>
            </a:extLst>
          </p:cNvPr>
          <p:cNvCxnSpPr>
            <a:cxnSpLocks/>
          </p:cNvCxnSpPr>
          <p:nvPr/>
        </p:nvCxnSpPr>
        <p:spPr>
          <a:xfrm>
            <a:off x="10008933" y="2105545"/>
            <a:ext cx="2" cy="725702"/>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25" name="readiness index">
            <a:extLst>
              <a:ext uri="{FF2B5EF4-FFF2-40B4-BE49-F238E27FC236}">
                <a16:creationId xmlns:a16="http://schemas.microsoft.com/office/drawing/2014/main" id="{5D119B9E-01FD-4023-AAF2-E7F0169466F2}"/>
              </a:ext>
            </a:extLst>
          </p:cNvPr>
          <p:cNvSpPr txBox="1"/>
          <p:nvPr/>
        </p:nvSpPr>
        <p:spPr>
          <a:xfrm>
            <a:off x="8993040" y="1397659"/>
            <a:ext cx="2031787" cy="707886"/>
          </a:xfrm>
          <a:prstGeom prst="rect">
            <a:avLst/>
          </a:prstGeom>
          <a:noFill/>
        </p:spPr>
        <p:txBody>
          <a:bodyPr wrap="square" rtlCol="0">
            <a:spAutoFit/>
          </a:bodyPr>
          <a:lstStyle/>
          <a:p>
            <a:pPr algn="ctr"/>
            <a:r>
              <a:rPr lang="en-GB" sz="2000" dirty="0">
                <a:solidFill>
                  <a:srgbClr val="31B09C"/>
                </a:solidFill>
              </a:rPr>
              <a:t>Overall readiness index</a:t>
            </a:r>
          </a:p>
        </p:txBody>
      </p:sp>
    </p:spTree>
    <p:extLst>
      <p:ext uri="{BB962C8B-B14F-4D97-AF65-F5344CB8AC3E}">
        <p14:creationId xmlns:p14="http://schemas.microsoft.com/office/powerpoint/2010/main" val="10746506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0"/>
                                        </p:tgtEl>
                                      </p:cBhvr>
                                    </p:animEffect>
                                    <p:set>
                                      <p:cBhvr>
                                        <p:cTn id="12" dur="1" fill="hold">
                                          <p:stCondLst>
                                            <p:cond delay="499"/>
                                          </p:stCondLst>
                                        </p:cTn>
                                        <p:tgtEl>
                                          <p:spTgt spid="60"/>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40"/>
                                        </p:tgtEl>
                                      </p:cBhvr>
                                    </p:animEffect>
                                    <p:set>
                                      <p:cBhvr>
                                        <p:cTn id="21" dur="1" fill="hold">
                                          <p:stCondLst>
                                            <p:cond delay="499"/>
                                          </p:stCondLst>
                                        </p:cTn>
                                        <p:tgtEl>
                                          <p:spTgt spid="4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P spid="40" grpId="0" animBg="1"/>
      <p:bldP spid="40" grpId="1" animBg="1"/>
      <p:bldP spid="16" grpId="0" animBg="1"/>
      <p:bldP spid="16" grpId="1" animBg="1"/>
      <p:bldP spid="17" grpId="0" animBg="1"/>
      <p:bldP spid="17" grpId="1" animBg="1"/>
      <p:bldP spid="18" grpId="0" animBg="1"/>
      <p:bldP spid="18" grpId="1" animBg="1"/>
      <p:bldP spid="19"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64E8E2-DCCD-45C9-A3FE-E566053DB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7470"/>
            <a:ext cx="12192000" cy="4187244"/>
          </a:xfrm>
          <a:prstGeom prst="rect">
            <a:avLst/>
          </a:prstGeom>
        </p:spPr>
      </p:pic>
      <p:sp>
        <p:nvSpPr>
          <p:cNvPr id="3" name="Rectangle 2">
            <a:extLst>
              <a:ext uri="{FF2B5EF4-FFF2-40B4-BE49-F238E27FC236}">
                <a16:creationId xmlns:a16="http://schemas.microsoft.com/office/drawing/2014/main" id="{E07235AB-5DF3-4A18-AE8A-D3813C510997}"/>
              </a:ext>
            </a:extLst>
          </p:cNvPr>
          <p:cNvSpPr/>
          <p:nvPr/>
        </p:nvSpPr>
        <p:spPr>
          <a:xfrm>
            <a:off x="6272100" y="5420011"/>
            <a:ext cx="446567" cy="244549"/>
          </a:xfrm>
          <a:prstGeom prst="rect">
            <a:avLst/>
          </a:prstGeom>
          <a:solidFill>
            <a:srgbClr val="F9F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65000"/>
                    <a:lumOff val="35000"/>
                  </a:schemeClr>
                </a:solidFill>
                <a:latin typeface="Arial" panose="020B0604020202020204" pitchFamily="34" charset="0"/>
                <a:cs typeface="Arial" panose="020B0604020202020204" pitchFamily="34" charset="0"/>
              </a:rPr>
              <a:t>77%</a:t>
            </a:r>
            <a:endParaRPr lang="en-GB" sz="9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5" name="header">
            <a:extLst>
              <a:ext uri="{FF2B5EF4-FFF2-40B4-BE49-F238E27FC236}">
                <a16:creationId xmlns:a16="http://schemas.microsoft.com/office/drawing/2014/main" id="{82964918-3EA9-4A4B-B769-0885A9BC7C31}"/>
              </a:ext>
            </a:extLst>
          </p:cNvPr>
          <p:cNvGrpSpPr/>
          <p:nvPr/>
        </p:nvGrpSpPr>
        <p:grpSpPr>
          <a:xfrm>
            <a:off x="-1235" y="-815"/>
            <a:ext cx="10754959" cy="611122"/>
            <a:chOff x="-1235" y="-815"/>
            <a:chExt cx="10754959" cy="611122"/>
          </a:xfrm>
        </p:grpSpPr>
        <p:sp>
          <p:nvSpPr>
            <p:cNvPr id="16" name="TextBox 15">
              <a:extLst>
                <a:ext uri="{FF2B5EF4-FFF2-40B4-BE49-F238E27FC236}">
                  <a16:creationId xmlns:a16="http://schemas.microsoft.com/office/drawing/2014/main" id="{8CB93DD0-14B5-441D-ABDF-9E79B586D17C}"/>
                </a:ext>
              </a:extLst>
            </p:cNvPr>
            <p:cNvSpPr txBox="1"/>
            <p:nvPr/>
          </p:nvSpPr>
          <p:spPr>
            <a:xfrm>
              <a:off x="734149" y="21482"/>
              <a:ext cx="10019575" cy="584775"/>
            </a:xfrm>
            <a:prstGeom prst="rect">
              <a:avLst/>
            </a:prstGeom>
            <a:noFill/>
          </p:spPr>
          <p:txBody>
            <a:bodyPr wrap="square">
              <a:spAutoFit/>
            </a:bodyPr>
            <a:lstStyle/>
            <a:p>
              <a:r>
                <a:rPr lang="en-US" sz="3200">
                  <a:solidFill>
                    <a:srgbClr val="595959"/>
                  </a:solidFill>
                </a:rPr>
                <a:t>Individual indicators</a:t>
              </a:r>
              <a:endParaRPr lang="en-GB" sz="3200" dirty="0">
                <a:solidFill>
                  <a:srgbClr val="595959"/>
                </a:solidFill>
              </a:endParaRPr>
            </a:p>
          </p:txBody>
        </p:sp>
        <p:pic>
          <p:nvPicPr>
            <p:cNvPr id="17" name="Picture 16">
              <a:extLst>
                <a:ext uri="{FF2B5EF4-FFF2-40B4-BE49-F238E27FC236}">
                  <a16:creationId xmlns:a16="http://schemas.microsoft.com/office/drawing/2014/main" id="{66B6C6F3-AF40-48F8-A58D-7943626CE47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3" name="highlight 1">
            <a:extLst>
              <a:ext uri="{FF2B5EF4-FFF2-40B4-BE49-F238E27FC236}">
                <a16:creationId xmlns:a16="http://schemas.microsoft.com/office/drawing/2014/main" id="{43B18950-B8AE-4B9D-BB9C-224AF31A4377}"/>
              </a:ext>
            </a:extLst>
          </p:cNvPr>
          <p:cNvSpPr/>
          <p:nvPr/>
        </p:nvSpPr>
        <p:spPr>
          <a:xfrm>
            <a:off x="1192205" y="3226997"/>
            <a:ext cx="1617669" cy="25200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highlight 1">
            <a:extLst>
              <a:ext uri="{FF2B5EF4-FFF2-40B4-BE49-F238E27FC236}">
                <a16:creationId xmlns:a16="http://schemas.microsoft.com/office/drawing/2014/main" id="{C36FB2B7-3785-49DA-9317-15BF5BF042E6}"/>
              </a:ext>
            </a:extLst>
          </p:cNvPr>
          <p:cNvSpPr/>
          <p:nvPr/>
        </p:nvSpPr>
        <p:spPr>
          <a:xfrm>
            <a:off x="4202105" y="3226997"/>
            <a:ext cx="2674945" cy="25200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highlight 1 indicators">
            <a:extLst>
              <a:ext uri="{FF2B5EF4-FFF2-40B4-BE49-F238E27FC236}">
                <a16:creationId xmlns:a16="http://schemas.microsoft.com/office/drawing/2014/main" id="{37461BE5-AA7F-4D4F-B3FE-56D185AB8703}"/>
              </a:ext>
            </a:extLst>
          </p:cNvPr>
          <p:cNvSpPr/>
          <p:nvPr/>
        </p:nvSpPr>
        <p:spPr>
          <a:xfrm>
            <a:off x="8197053" y="3226997"/>
            <a:ext cx="1194598" cy="25200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highlight2">
            <a:extLst>
              <a:ext uri="{FF2B5EF4-FFF2-40B4-BE49-F238E27FC236}">
                <a16:creationId xmlns:a16="http://schemas.microsoft.com/office/drawing/2014/main" id="{0C03F9A7-78F8-4B9F-BD44-D3EC21C84CB8}"/>
              </a:ext>
            </a:extLst>
          </p:cNvPr>
          <p:cNvSpPr/>
          <p:nvPr/>
        </p:nvSpPr>
        <p:spPr>
          <a:xfrm>
            <a:off x="106775" y="3429000"/>
            <a:ext cx="1085430" cy="25591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highlight2">
            <a:extLst>
              <a:ext uri="{FF2B5EF4-FFF2-40B4-BE49-F238E27FC236}">
                <a16:creationId xmlns:a16="http://schemas.microsoft.com/office/drawing/2014/main" id="{A3817D83-D6D1-4283-838E-1ACC7765EBCE}"/>
              </a:ext>
            </a:extLst>
          </p:cNvPr>
          <p:cNvSpPr/>
          <p:nvPr/>
        </p:nvSpPr>
        <p:spPr>
          <a:xfrm>
            <a:off x="97849" y="4313772"/>
            <a:ext cx="1141508" cy="25591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highlight2">
            <a:extLst>
              <a:ext uri="{FF2B5EF4-FFF2-40B4-BE49-F238E27FC236}">
                <a16:creationId xmlns:a16="http://schemas.microsoft.com/office/drawing/2014/main" id="{7A1249A5-2478-4446-8AEE-8485EECC60CE}"/>
              </a:ext>
            </a:extLst>
          </p:cNvPr>
          <p:cNvSpPr/>
          <p:nvPr/>
        </p:nvSpPr>
        <p:spPr>
          <a:xfrm>
            <a:off x="78923" y="5002733"/>
            <a:ext cx="1113281" cy="25591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ight Bracket 29">
            <a:extLst>
              <a:ext uri="{FF2B5EF4-FFF2-40B4-BE49-F238E27FC236}">
                <a16:creationId xmlns:a16="http://schemas.microsoft.com/office/drawing/2014/main" id="{5765F91C-16A4-4E92-A6CB-0F3541398DD4}"/>
              </a:ext>
            </a:extLst>
          </p:cNvPr>
          <p:cNvSpPr/>
          <p:nvPr/>
        </p:nvSpPr>
        <p:spPr>
          <a:xfrm>
            <a:off x="1466851" y="3429000"/>
            <a:ext cx="111296" cy="1829649"/>
          </a:xfrm>
          <a:prstGeom prst="rightBracket">
            <a:avLst/>
          </a:prstGeom>
          <a:ln w="28575">
            <a:solidFill>
              <a:srgbClr val="31B0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1" name="Straight Connector 30">
            <a:extLst>
              <a:ext uri="{FF2B5EF4-FFF2-40B4-BE49-F238E27FC236}">
                <a16:creationId xmlns:a16="http://schemas.microsoft.com/office/drawing/2014/main" id="{89F912D4-1145-4421-BE97-EFD887AF42FA}"/>
              </a:ext>
            </a:extLst>
          </p:cNvPr>
          <p:cNvCxnSpPr>
            <a:cxnSpLocks/>
            <a:endCxn id="32" idx="14"/>
          </p:cNvCxnSpPr>
          <p:nvPr/>
        </p:nvCxnSpPr>
        <p:spPr>
          <a:xfrm flipV="1">
            <a:off x="1578146" y="4304589"/>
            <a:ext cx="1141508" cy="9184"/>
          </a:xfrm>
          <a:prstGeom prst="line">
            <a:avLst/>
          </a:prstGeom>
          <a:ln w="28575">
            <a:solidFill>
              <a:srgbClr val="31B09C"/>
            </a:solidFill>
          </a:ln>
        </p:spPr>
        <p:style>
          <a:lnRef idx="1">
            <a:schemeClr val="accent1"/>
          </a:lnRef>
          <a:fillRef idx="0">
            <a:schemeClr val="accent1"/>
          </a:fillRef>
          <a:effectRef idx="0">
            <a:schemeClr val="accent1"/>
          </a:effectRef>
          <a:fontRef idx="minor">
            <a:schemeClr val="tx1"/>
          </a:fontRef>
        </p:style>
      </p:cxnSp>
      <p:sp>
        <p:nvSpPr>
          <p:cNvPr id="32" name="stratifier variables">
            <a:extLst>
              <a:ext uri="{FF2B5EF4-FFF2-40B4-BE49-F238E27FC236}">
                <a16:creationId xmlns:a16="http://schemas.microsoft.com/office/drawing/2014/main" id="{11AEA39B-11CB-4F1E-9D8B-3473E379940E}"/>
              </a:ext>
            </a:extLst>
          </p:cNvPr>
          <p:cNvSpPr/>
          <p:nvPr/>
        </p:nvSpPr>
        <p:spPr>
          <a:xfrm>
            <a:off x="2719654" y="3885868"/>
            <a:ext cx="1650665" cy="855807"/>
          </a:xfrm>
          <a:custGeom>
            <a:avLst/>
            <a:gdLst>
              <a:gd name="connsiteX0" fmla="*/ 0 w 1890362"/>
              <a:gd name="connsiteY0" fmla="*/ 0 h 855807"/>
              <a:gd name="connsiteX1" fmla="*/ 315060 w 1890362"/>
              <a:gd name="connsiteY1" fmla="*/ 0 h 855807"/>
              <a:gd name="connsiteX2" fmla="*/ 315060 w 1890362"/>
              <a:gd name="connsiteY2" fmla="*/ 0 h 855807"/>
              <a:gd name="connsiteX3" fmla="*/ 787651 w 1890362"/>
              <a:gd name="connsiteY3" fmla="*/ 0 h 855807"/>
              <a:gd name="connsiteX4" fmla="*/ 1890362 w 1890362"/>
              <a:gd name="connsiteY4" fmla="*/ 0 h 855807"/>
              <a:gd name="connsiteX5" fmla="*/ 1890362 w 1890362"/>
              <a:gd name="connsiteY5" fmla="*/ 142635 h 855807"/>
              <a:gd name="connsiteX6" fmla="*/ 1890362 w 1890362"/>
              <a:gd name="connsiteY6" fmla="*/ 142635 h 855807"/>
              <a:gd name="connsiteX7" fmla="*/ 1890362 w 1890362"/>
              <a:gd name="connsiteY7" fmla="*/ 356586 h 855807"/>
              <a:gd name="connsiteX8" fmla="*/ 1890362 w 1890362"/>
              <a:gd name="connsiteY8" fmla="*/ 855807 h 855807"/>
              <a:gd name="connsiteX9" fmla="*/ 787651 w 1890362"/>
              <a:gd name="connsiteY9" fmla="*/ 855807 h 855807"/>
              <a:gd name="connsiteX10" fmla="*/ 315060 w 1890362"/>
              <a:gd name="connsiteY10" fmla="*/ 855807 h 855807"/>
              <a:gd name="connsiteX11" fmla="*/ 315060 w 1890362"/>
              <a:gd name="connsiteY11" fmla="*/ 855807 h 855807"/>
              <a:gd name="connsiteX12" fmla="*/ 0 w 1890362"/>
              <a:gd name="connsiteY12" fmla="*/ 855807 h 855807"/>
              <a:gd name="connsiteX13" fmla="*/ 0 w 1890362"/>
              <a:gd name="connsiteY13" fmla="*/ 356586 h 855807"/>
              <a:gd name="connsiteX14" fmla="*/ -255936 w 1890362"/>
              <a:gd name="connsiteY14" fmla="*/ 418721 h 855807"/>
              <a:gd name="connsiteX15" fmla="*/ 0 w 1890362"/>
              <a:gd name="connsiteY15" fmla="*/ 142635 h 855807"/>
              <a:gd name="connsiteX16" fmla="*/ 0 w 1890362"/>
              <a:gd name="connsiteY16" fmla="*/ 0 h 855807"/>
              <a:gd name="connsiteX0" fmla="*/ 255936 w 2146298"/>
              <a:gd name="connsiteY0" fmla="*/ 0 h 855807"/>
              <a:gd name="connsiteX1" fmla="*/ 570996 w 2146298"/>
              <a:gd name="connsiteY1" fmla="*/ 0 h 855807"/>
              <a:gd name="connsiteX2" fmla="*/ 570996 w 2146298"/>
              <a:gd name="connsiteY2" fmla="*/ 0 h 855807"/>
              <a:gd name="connsiteX3" fmla="*/ 1043587 w 2146298"/>
              <a:gd name="connsiteY3" fmla="*/ 0 h 855807"/>
              <a:gd name="connsiteX4" fmla="*/ 2146298 w 2146298"/>
              <a:gd name="connsiteY4" fmla="*/ 0 h 855807"/>
              <a:gd name="connsiteX5" fmla="*/ 2146298 w 2146298"/>
              <a:gd name="connsiteY5" fmla="*/ 142635 h 855807"/>
              <a:gd name="connsiteX6" fmla="*/ 2146298 w 2146298"/>
              <a:gd name="connsiteY6" fmla="*/ 142635 h 855807"/>
              <a:gd name="connsiteX7" fmla="*/ 2146298 w 2146298"/>
              <a:gd name="connsiteY7" fmla="*/ 356586 h 855807"/>
              <a:gd name="connsiteX8" fmla="*/ 2146298 w 2146298"/>
              <a:gd name="connsiteY8" fmla="*/ 855807 h 855807"/>
              <a:gd name="connsiteX9" fmla="*/ 1043587 w 2146298"/>
              <a:gd name="connsiteY9" fmla="*/ 855807 h 855807"/>
              <a:gd name="connsiteX10" fmla="*/ 570996 w 2146298"/>
              <a:gd name="connsiteY10" fmla="*/ 855807 h 855807"/>
              <a:gd name="connsiteX11" fmla="*/ 570996 w 2146298"/>
              <a:gd name="connsiteY11" fmla="*/ 855807 h 855807"/>
              <a:gd name="connsiteX12" fmla="*/ 255936 w 2146298"/>
              <a:gd name="connsiteY12" fmla="*/ 855807 h 855807"/>
              <a:gd name="connsiteX13" fmla="*/ 242489 w 2146298"/>
              <a:gd name="connsiteY13" fmla="*/ 544844 h 855807"/>
              <a:gd name="connsiteX14" fmla="*/ 0 w 2146298"/>
              <a:gd name="connsiteY14" fmla="*/ 418721 h 855807"/>
              <a:gd name="connsiteX15" fmla="*/ 255936 w 2146298"/>
              <a:gd name="connsiteY15" fmla="*/ 142635 h 855807"/>
              <a:gd name="connsiteX16" fmla="*/ 255936 w 2146298"/>
              <a:gd name="connsiteY16" fmla="*/ 0 h 855807"/>
              <a:gd name="connsiteX0" fmla="*/ 255936 w 2146298"/>
              <a:gd name="connsiteY0" fmla="*/ 0 h 855807"/>
              <a:gd name="connsiteX1" fmla="*/ 570996 w 2146298"/>
              <a:gd name="connsiteY1" fmla="*/ 0 h 855807"/>
              <a:gd name="connsiteX2" fmla="*/ 570996 w 2146298"/>
              <a:gd name="connsiteY2" fmla="*/ 0 h 855807"/>
              <a:gd name="connsiteX3" fmla="*/ 1043587 w 2146298"/>
              <a:gd name="connsiteY3" fmla="*/ 0 h 855807"/>
              <a:gd name="connsiteX4" fmla="*/ 2146298 w 2146298"/>
              <a:gd name="connsiteY4" fmla="*/ 0 h 855807"/>
              <a:gd name="connsiteX5" fmla="*/ 2146298 w 2146298"/>
              <a:gd name="connsiteY5" fmla="*/ 142635 h 855807"/>
              <a:gd name="connsiteX6" fmla="*/ 2146298 w 2146298"/>
              <a:gd name="connsiteY6" fmla="*/ 142635 h 855807"/>
              <a:gd name="connsiteX7" fmla="*/ 2146298 w 2146298"/>
              <a:gd name="connsiteY7" fmla="*/ 356586 h 855807"/>
              <a:gd name="connsiteX8" fmla="*/ 2146298 w 2146298"/>
              <a:gd name="connsiteY8" fmla="*/ 855807 h 855807"/>
              <a:gd name="connsiteX9" fmla="*/ 1043587 w 2146298"/>
              <a:gd name="connsiteY9" fmla="*/ 855807 h 855807"/>
              <a:gd name="connsiteX10" fmla="*/ 570996 w 2146298"/>
              <a:gd name="connsiteY10" fmla="*/ 855807 h 855807"/>
              <a:gd name="connsiteX11" fmla="*/ 570996 w 2146298"/>
              <a:gd name="connsiteY11" fmla="*/ 855807 h 855807"/>
              <a:gd name="connsiteX12" fmla="*/ 255936 w 2146298"/>
              <a:gd name="connsiteY12" fmla="*/ 855807 h 855807"/>
              <a:gd name="connsiteX13" fmla="*/ 242489 w 2146298"/>
              <a:gd name="connsiteY13" fmla="*/ 544844 h 855807"/>
              <a:gd name="connsiteX14" fmla="*/ 0 w 2146298"/>
              <a:gd name="connsiteY14" fmla="*/ 418721 h 855807"/>
              <a:gd name="connsiteX15" fmla="*/ 255936 w 2146298"/>
              <a:gd name="connsiteY15" fmla="*/ 317446 h 855807"/>
              <a:gd name="connsiteX16" fmla="*/ 255936 w 2146298"/>
              <a:gd name="connsiteY16" fmla="*/ 0 h 8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6298" h="855807">
                <a:moveTo>
                  <a:pt x="255936" y="0"/>
                </a:moveTo>
                <a:lnTo>
                  <a:pt x="570996" y="0"/>
                </a:lnTo>
                <a:lnTo>
                  <a:pt x="570996" y="0"/>
                </a:lnTo>
                <a:lnTo>
                  <a:pt x="1043587" y="0"/>
                </a:lnTo>
                <a:lnTo>
                  <a:pt x="2146298" y="0"/>
                </a:lnTo>
                <a:lnTo>
                  <a:pt x="2146298" y="142635"/>
                </a:lnTo>
                <a:lnTo>
                  <a:pt x="2146298" y="142635"/>
                </a:lnTo>
                <a:lnTo>
                  <a:pt x="2146298" y="356586"/>
                </a:lnTo>
                <a:lnTo>
                  <a:pt x="2146298" y="855807"/>
                </a:lnTo>
                <a:lnTo>
                  <a:pt x="1043587" y="855807"/>
                </a:lnTo>
                <a:lnTo>
                  <a:pt x="570996" y="855807"/>
                </a:lnTo>
                <a:lnTo>
                  <a:pt x="570996" y="855807"/>
                </a:lnTo>
                <a:lnTo>
                  <a:pt x="255936" y="855807"/>
                </a:lnTo>
                <a:lnTo>
                  <a:pt x="242489" y="544844"/>
                </a:lnTo>
                <a:lnTo>
                  <a:pt x="0" y="418721"/>
                </a:lnTo>
                <a:lnTo>
                  <a:pt x="255936" y="317446"/>
                </a:lnTo>
                <a:lnTo>
                  <a:pt x="255936" y="0"/>
                </a:lnTo>
                <a:close/>
              </a:path>
            </a:pathLst>
          </a:custGeom>
          <a:solidFill>
            <a:srgbClr val="CBEBE6"/>
          </a:solidFill>
        </p:spPr>
        <p:txBody>
          <a:bodyPr vert="horz" wrap="square" lIns="91440" tIns="90000" rIns="91440" bIns="90000" rtlCol="0" anchor="ctr">
            <a:noAutofit/>
          </a:bodyPr>
          <a:lstStyle/>
          <a:p>
            <a:pPr algn="ctr">
              <a:lnSpc>
                <a:spcPct val="90000"/>
              </a:lnSpc>
              <a:spcBef>
                <a:spcPct val="0"/>
              </a:spcBef>
            </a:pPr>
            <a:r>
              <a:rPr lang="en-GB" sz="2000" dirty="0" err="1">
                <a:solidFill>
                  <a:srgbClr val="595959"/>
                </a:solidFill>
                <a:latin typeface="+mj-lt"/>
                <a:ea typeface="+mj-ea"/>
                <a:cs typeface="+mj-cs"/>
              </a:rPr>
              <a:t>Stratifier</a:t>
            </a:r>
            <a:r>
              <a:rPr lang="en-GB" sz="2000" dirty="0">
                <a:solidFill>
                  <a:srgbClr val="595959"/>
                </a:solidFill>
                <a:latin typeface="+mj-lt"/>
                <a:ea typeface="+mj-ea"/>
                <a:cs typeface="+mj-cs"/>
              </a:rPr>
              <a:t> variables</a:t>
            </a:r>
            <a:endParaRPr lang="x-none" sz="2000" dirty="0">
              <a:solidFill>
                <a:srgbClr val="595959"/>
              </a:solidFill>
              <a:latin typeface="+mj-lt"/>
              <a:ea typeface="+mj-ea"/>
              <a:cs typeface="+mj-cs"/>
            </a:endParaRPr>
          </a:p>
        </p:txBody>
      </p:sp>
      <p:sp>
        <p:nvSpPr>
          <p:cNvPr id="33" name="highlight3">
            <a:extLst>
              <a:ext uri="{FF2B5EF4-FFF2-40B4-BE49-F238E27FC236}">
                <a16:creationId xmlns:a16="http://schemas.microsoft.com/office/drawing/2014/main" id="{9EBA6697-55EC-4735-B41E-C4F606E870F2}"/>
              </a:ext>
            </a:extLst>
          </p:cNvPr>
          <p:cNvSpPr/>
          <p:nvPr/>
        </p:nvSpPr>
        <p:spPr>
          <a:xfrm>
            <a:off x="78923" y="3690176"/>
            <a:ext cx="1107397" cy="591643"/>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ight Bracket 33">
            <a:extLst>
              <a:ext uri="{FF2B5EF4-FFF2-40B4-BE49-F238E27FC236}">
                <a16:creationId xmlns:a16="http://schemas.microsoft.com/office/drawing/2014/main" id="{6A83A04B-4E11-4E45-8D4E-E363B6037E2C}"/>
              </a:ext>
            </a:extLst>
          </p:cNvPr>
          <p:cNvSpPr/>
          <p:nvPr/>
        </p:nvSpPr>
        <p:spPr>
          <a:xfrm>
            <a:off x="2001311" y="3684915"/>
            <a:ext cx="128833" cy="2008389"/>
          </a:xfrm>
          <a:prstGeom prst="rightBracket">
            <a:avLst/>
          </a:prstGeom>
          <a:ln w="28575">
            <a:solidFill>
              <a:srgbClr val="31B0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5" name="Straight Connector 34">
            <a:extLst>
              <a:ext uri="{FF2B5EF4-FFF2-40B4-BE49-F238E27FC236}">
                <a16:creationId xmlns:a16="http://schemas.microsoft.com/office/drawing/2014/main" id="{AA7B1D5E-D943-4DCD-A775-25E7DFDD4523}"/>
              </a:ext>
            </a:extLst>
          </p:cNvPr>
          <p:cNvCxnSpPr>
            <a:cxnSpLocks/>
          </p:cNvCxnSpPr>
          <p:nvPr/>
        </p:nvCxnSpPr>
        <p:spPr>
          <a:xfrm>
            <a:off x="2130145" y="4212030"/>
            <a:ext cx="308978" cy="0"/>
          </a:xfrm>
          <a:prstGeom prst="line">
            <a:avLst/>
          </a:prstGeom>
          <a:ln w="28575">
            <a:solidFill>
              <a:srgbClr val="31B09C"/>
            </a:solidFill>
          </a:ln>
        </p:spPr>
        <p:style>
          <a:lnRef idx="1">
            <a:schemeClr val="accent1"/>
          </a:lnRef>
          <a:fillRef idx="0">
            <a:schemeClr val="accent1"/>
          </a:fillRef>
          <a:effectRef idx="0">
            <a:schemeClr val="accent1"/>
          </a:effectRef>
          <a:fontRef idx="minor">
            <a:schemeClr val="tx1"/>
          </a:fontRef>
        </p:style>
      </p:cxnSp>
      <p:sp>
        <p:nvSpPr>
          <p:cNvPr id="36" name="strata">
            <a:extLst>
              <a:ext uri="{FF2B5EF4-FFF2-40B4-BE49-F238E27FC236}">
                <a16:creationId xmlns:a16="http://schemas.microsoft.com/office/drawing/2014/main" id="{192BE629-444A-4A45-9BD7-8588C7F76F32}"/>
              </a:ext>
            </a:extLst>
          </p:cNvPr>
          <p:cNvSpPr/>
          <p:nvPr/>
        </p:nvSpPr>
        <p:spPr>
          <a:xfrm>
            <a:off x="2439123" y="3941899"/>
            <a:ext cx="1376525" cy="529871"/>
          </a:xfrm>
          <a:custGeom>
            <a:avLst/>
            <a:gdLst>
              <a:gd name="connsiteX0" fmla="*/ 0 w 1890362"/>
              <a:gd name="connsiteY0" fmla="*/ 0 h 855807"/>
              <a:gd name="connsiteX1" fmla="*/ 315060 w 1890362"/>
              <a:gd name="connsiteY1" fmla="*/ 0 h 855807"/>
              <a:gd name="connsiteX2" fmla="*/ 315060 w 1890362"/>
              <a:gd name="connsiteY2" fmla="*/ 0 h 855807"/>
              <a:gd name="connsiteX3" fmla="*/ 787651 w 1890362"/>
              <a:gd name="connsiteY3" fmla="*/ 0 h 855807"/>
              <a:gd name="connsiteX4" fmla="*/ 1890362 w 1890362"/>
              <a:gd name="connsiteY4" fmla="*/ 0 h 855807"/>
              <a:gd name="connsiteX5" fmla="*/ 1890362 w 1890362"/>
              <a:gd name="connsiteY5" fmla="*/ 142635 h 855807"/>
              <a:gd name="connsiteX6" fmla="*/ 1890362 w 1890362"/>
              <a:gd name="connsiteY6" fmla="*/ 142635 h 855807"/>
              <a:gd name="connsiteX7" fmla="*/ 1890362 w 1890362"/>
              <a:gd name="connsiteY7" fmla="*/ 356586 h 855807"/>
              <a:gd name="connsiteX8" fmla="*/ 1890362 w 1890362"/>
              <a:gd name="connsiteY8" fmla="*/ 855807 h 855807"/>
              <a:gd name="connsiteX9" fmla="*/ 787651 w 1890362"/>
              <a:gd name="connsiteY9" fmla="*/ 855807 h 855807"/>
              <a:gd name="connsiteX10" fmla="*/ 315060 w 1890362"/>
              <a:gd name="connsiteY10" fmla="*/ 855807 h 855807"/>
              <a:gd name="connsiteX11" fmla="*/ 315060 w 1890362"/>
              <a:gd name="connsiteY11" fmla="*/ 855807 h 855807"/>
              <a:gd name="connsiteX12" fmla="*/ 0 w 1890362"/>
              <a:gd name="connsiteY12" fmla="*/ 855807 h 855807"/>
              <a:gd name="connsiteX13" fmla="*/ 0 w 1890362"/>
              <a:gd name="connsiteY13" fmla="*/ 356586 h 855807"/>
              <a:gd name="connsiteX14" fmla="*/ -255936 w 1890362"/>
              <a:gd name="connsiteY14" fmla="*/ 418721 h 855807"/>
              <a:gd name="connsiteX15" fmla="*/ 0 w 1890362"/>
              <a:gd name="connsiteY15" fmla="*/ 142635 h 855807"/>
              <a:gd name="connsiteX16" fmla="*/ 0 w 1890362"/>
              <a:gd name="connsiteY16" fmla="*/ 0 h 855807"/>
              <a:gd name="connsiteX0" fmla="*/ 255936 w 2146298"/>
              <a:gd name="connsiteY0" fmla="*/ 0 h 855807"/>
              <a:gd name="connsiteX1" fmla="*/ 570996 w 2146298"/>
              <a:gd name="connsiteY1" fmla="*/ 0 h 855807"/>
              <a:gd name="connsiteX2" fmla="*/ 570996 w 2146298"/>
              <a:gd name="connsiteY2" fmla="*/ 0 h 855807"/>
              <a:gd name="connsiteX3" fmla="*/ 1043587 w 2146298"/>
              <a:gd name="connsiteY3" fmla="*/ 0 h 855807"/>
              <a:gd name="connsiteX4" fmla="*/ 2146298 w 2146298"/>
              <a:gd name="connsiteY4" fmla="*/ 0 h 855807"/>
              <a:gd name="connsiteX5" fmla="*/ 2146298 w 2146298"/>
              <a:gd name="connsiteY5" fmla="*/ 142635 h 855807"/>
              <a:gd name="connsiteX6" fmla="*/ 2146298 w 2146298"/>
              <a:gd name="connsiteY6" fmla="*/ 142635 h 855807"/>
              <a:gd name="connsiteX7" fmla="*/ 2146298 w 2146298"/>
              <a:gd name="connsiteY7" fmla="*/ 356586 h 855807"/>
              <a:gd name="connsiteX8" fmla="*/ 2146298 w 2146298"/>
              <a:gd name="connsiteY8" fmla="*/ 855807 h 855807"/>
              <a:gd name="connsiteX9" fmla="*/ 1043587 w 2146298"/>
              <a:gd name="connsiteY9" fmla="*/ 855807 h 855807"/>
              <a:gd name="connsiteX10" fmla="*/ 570996 w 2146298"/>
              <a:gd name="connsiteY10" fmla="*/ 855807 h 855807"/>
              <a:gd name="connsiteX11" fmla="*/ 570996 w 2146298"/>
              <a:gd name="connsiteY11" fmla="*/ 855807 h 855807"/>
              <a:gd name="connsiteX12" fmla="*/ 255936 w 2146298"/>
              <a:gd name="connsiteY12" fmla="*/ 855807 h 855807"/>
              <a:gd name="connsiteX13" fmla="*/ 242489 w 2146298"/>
              <a:gd name="connsiteY13" fmla="*/ 544844 h 855807"/>
              <a:gd name="connsiteX14" fmla="*/ 0 w 2146298"/>
              <a:gd name="connsiteY14" fmla="*/ 418721 h 855807"/>
              <a:gd name="connsiteX15" fmla="*/ 255936 w 2146298"/>
              <a:gd name="connsiteY15" fmla="*/ 142635 h 855807"/>
              <a:gd name="connsiteX16" fmla="*/ 255936 w 2146298"/>
              <a:gd name="connsiteY16" fmla="*/ 0 h 855807"/>
              <a:gd name="connsiteX0" fmla="*/ 255936 w 2146298"/>
              <a:gd name="connsiteY0" fmla="*/ 0 h 855807"/>
              <a:gd name="connsiteX1" fmla="*/ 570996 w 2146298"/>
              <a:gd name="connsiteY1" fmla="*/ 0 h 855807"/>
              <a:gd name="connsiteX2" fmla="*/ 570996 w 2146298"/>
              <a:gd name="connsiteY2" fmla="*/ 0 h 855807"/>
              <a:gd name="connsiteX3" fmla="*/ 1043587 w 2146298"/>
              <a:gd name="connsiteY3" fmla="*/ 0 h 855807"/>
              <a:gd name="connsiteX4" fmla="*/ 2146298 w 2146298"/>
              <a:gd name="connsiteY4" fmla="*/ 0 h 855807"/>
              <a:gd name="connsiteX5" fmla="*/ 2146298 w 2146298"/>
              <a:gd name="connsiteY5" fmla="*/ 142635 h 855807"/>
              <a:gd name="connsiteX6" fmla="*/ 2146298 w 2146298"/>
              <a:gd name="connsiteY6" fmla="*/ 142635 h 855807"/>
              <a:gd name="connsiteX7" fmla="*/ 2146298 w 2146298"/>
              <a:gd name="connsiteY7" fmla="*/ 356586 h 855807"/>
              <a:gd name="connsiteX8" fmla="*/ 2146298 w 2146298"/>
              <a:gd name="connsiteY8" fmla="*/ 855807 h 855807"/>
              <a:gd name="connsiteX9" fmla="*/ 1043587 w 2146298"/>
              <a:gd name="connsiteY9" fmla="*/ 855807 h 855807"/>
              <a:gd name="connsiteX10" fmla="*/ 570996 w 2146298"/>
              <a:gd name="connsiteY10" fmla="*/ 855807 h 855807"/>
              <a:gd name="connsiteX11" fmla="*/ 570996 w 2146298"/>
              <a:gd name="connsiteY11" fmla="*/ 855807 h 855807"/>
              <a:gd name="connsiteX12" fmla="*/ 255936 w 2146298"/>
              <a:gd name="connsiteY12" fmla="*/ 855807 h 855807"/>
              <a:gd name="connsiteX13" fmla="*/ 242489 w 2146298"/>
              <a:gd name="connsiteY13" fmla="*/ 544844 h 855807"/>
              <a:gd name="connsiteX14" fmla="*/ 0 w 2146298"/>
              <a:gd name="connsiteY14" fmla="*/ 418721 h 855807"/>
              <a:gd name="connsiteX15" fmla="*/ 255936 w 2146298"/>
              <a:gd name="connsiteY15" fmla="*/ 317446 h 855807"/>
              <a:gd name="connsiteX16" fmla="*/ 255936 w 2146298"/>
              <a:gd name="connsiteY16" fmla="*/ 0 h 8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6298" h="855807">
                <a:moveTo>
                  <a:pt x="255936" y="0"/>
                </a:moveTo>
                <a:lnTo>
                  <a:pt x="570996" y="0"/>
                </a:lnTo>
                <a:lnTo>
                  <a:pt x="570996" y="0"/>
                </a:lnTo>
                <a:lnTo>
                  <a:pt x="1043587" y="0"/>
                </a:lnTo>
                <a:lnTo>
                  <a:pt x="2146298" y="0"/>
                </a:lnTo>
                <a:lnTo>
                  <a:pt x="2146298" y="142635"/>
                </a:lnTo>
                <a:lnTo>
                  <a:pt x="2146298" y="142635"/>
                </a:lnTo>
                <a:lnTo>
                  <a:pt x="2146298" y="356586"/>
                </a:lnTo>
                <a:lnTo>
                  <a:pt x="2146298" y="855807"/>
                </a:lnTo>
                <a:lnTo>
                  <a:pt x="1043587" y="855807"/>
                </a:lnTo>
                <a:lnTo>
                  <a:pt x="570996" y="855807"/>
                </a:lnTo>
                <a:lnTo>
                  <a:pt x="570996" y="855807"/>
                </a:lnTo>
                <a:lnTo>
                  <a:pt x="255936" y="855807"/>
                </a:lnTo>
                <a:lnTo>
                  <a:pt x="242489" y="544844"/>
                </a:lnTo>
                <a:lnTo>
                  <a:pt x="0" y="418721"/>
                </a:lnTo>
                <a:lnTo>
                  <a:pt x="255936" y="317446"/>
                </a:lnTo>
                <a:lnTo>
                  <a:pt x="255936" y="0"/>
                </a:lnTo>
                <a:close/>
              </a:path>
            </a:pathLst>
          </a:custGeom>
          <a:solidFill>
            <a:srgbClr val="CBEBE6"/>
          </a:solidFill>
        </p:spPr>
        <p:txBody>
          <a:bodyPr vert="horz" wrap="square" lIns="91440" tIns="90000" rIns="91440" bIns="90000" rtlCol="0" anchor="ctr">
            <a:noAutofit/>
          </a:bodyPr>
          <a:lstStyle/>
          <a:p>
            <a:pPr algn="ctr">
              <a:lnSpc>
                <a:spcPct val="90000"/>
              </a:lnSpc>
              <a:spcBef>
                <a:spcPct val="0"/>
              </a:spcBef>
            </a:pPr>
            <a:r>
              <a:rPr lang="en-GB" sz="2000" dirty="0">
                <a:solidFill>
                  <a:srgbClr val="595959"/>
                </a:solidFill>
                <a:latin typeface="+mj-lt"/>
                <a:ea typeface="+mj-ea"/>
                <a:cs typeface="+mj-cs"/>
              </a:rPr>
              <a:t>Strata</a:t>
            </a:r>
            <a:endParaRPr lang="x-none" sz="2000" dirty="0">
              <a:solidFill>
                <a:srgbClr val="595959"/>
              </a:solidFill>
              <a:latin typeface="+mj-lt"/>
              <a:ea typeface="+mj-ea"/>
              <a:cs typeface="+mj-cs"/>
            </a:endParaRPr>
          </a:p>
        </p:txBody>
      </p:sp>
      <p:sp>
        <p:nvSpPr>
          <p:cNvPr id="37" name="highlight3">
            <a:extLst>
              <a:ext uri="{FF2B5EF4-FFF2-40B4-BE49-F238E27FC236}">
                <a16:creationId xmlns:a16="http://schemas.microsoft.com/office/drawing/2014/main" id="{E862002E-D3EF-42F4-8344-8EB70F1D59E2}"/>
              </a:ext>
            </a:extLst>
          </p:cNvPr>
          <p:cNvSpPr/>
          <p:nvPr/>
        </p:nvSpPr>
        <p:spPr>
          <a:xfrm>
            <a:off x="106775" y="4545303"/>
            <a:ext cx="1113281" cy="43466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highlight3">
            <a:extLst>
              <a:ext uri="{FF2B5EF4-FFF2-40B4-BE49-F238E27FC236}">
                <a16:creationId xmlns:a16="http://schemas.microsoft.com/office/drawing/2014/main" id="{979F48FC-16FB-46BB-800E-3553868A4DFF}"/>
              </a:ext>
            </a:extLst>
          </p:cNvPr>
          <p:cNvSpPr/>
          <p:nvPr/>
        </p:nvSpPr>
        <p:spPr>
          <a:xfrm>
            <a:off x="78923" y="5258649"/>
            <a:ext cx="1113281" cy="43466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highlight4">
            <a:extLst>
              <a:ext uri="{FF2B5EF4-FFF2-40B4-BE49-F238E27FC236}">
                <a16:creationId xmlns:a16="http://schemas.microsoft.com/office/drawing/2014/main" id="{C2AB71B8-546A-4D2D-AF2C-F5C76BF71207}"/>
              </a:ext>
            </a:extLst>
          </p:cNvPr>
          <p:cNvSpPr/>
          <p:nvPr/>
        </p:nvSpPr>
        <p:spPr>
          <a:xfrm>
            <a:off x="1138452" y="3205954"/>
            <a:ext cx="776073" cy="25200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highlight 4 high value">
            <a:extLst>
              <a:ext uri="{FF2B5EF4-FFF2-40B4-BE49-F238E27FC236}">
                <a16:creationId xmlns:a16="http://schemas.microsoft.com/office/drawing/2014/main" id="{F8B18A6F-F3B4-4A2A-B49C-F09BDCFB3914}"/>
              </a:ext>
            </a:extLst>
          </p:cNvPr>
          <p:cNvSpPr/>
          <p:nvPr/>
        </p:nvSpPr>
        <p:spPr>
          <a:xfrm>
            <a:off x="6272100" y="5401634"/>
            <a:ext cx="446567" cy="26292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utlier label">
            <a:extLst>
              <a:ext uri="{FF2B5EF4-FFF2-40B4-BE49-F238E27FC236}">
                <a16:creationId xmlns:a16="http://schemas.microsoft.com/office/drawing/2014/main" id="{0B1FB77E-30E0-4D06-81FD-3CBB52F5A011}"/>
              </a:ext>
            </a:extLst>
          </p:cNvPr>
          <p:cNvSpPr txBox="1"/>
          <p:nvPr/>
        </p:nvSpPr>
        <p:spPr>
          <a:xfrm>
            <a:off x="4786200" y="5963806"/>
            <a:ext cx="2031787" cy="400110"/>
          </a:xfrm>
          <a:prstGeom prst="rect">
            <a:avLst/>
          </a:prstGeom>
          <a:noFill/>
        </p:spPr>
        <p:txBody>
          <a:bodyPr wrap="square" rtlCol="0">
            <a:spAutoFit/>
          </a:bodyPr>
          <a:lstStyle/>
          <a:p>
            <a:pPr algn="ctr"/>
            <a:r>
              <a:rPr lang="en-GB" sz="2000" dirty="0">
                <a:solidFill>
                  <a:srgbClr val="31B09C"/>
                </a:solidFill>
              </a:rPr>
              <a:t>Outlier</a:t>
            </a:r>
          </a:p>
        </p:txBody>
      </p:sp>
      <p:cxnSp>
        <p:nvCxnSpPr>
          <p:cNvPr id="43" name="Straight Arrow Connector 42">
            <a:extLst>
              <a:ext uri="{FF2B5EF4-FFF2-40B4-BE49-F238E27FC236}">
                <a16:creationId xmlns:a16="http://schemas.microsoft.com/office/drawing/2014/main" id="{00DE4A17-6F4F-4458-8BE3-F9C39C05BB6E}"/>
              </a:ext>
            </a:extLst>
          </p:cNvPr>
          <p:cNvCxnSpPr>
            <a:cxnSpLocks/>
          </p:cNvCxnSpPr>
          <p:nvPr/>
        </p:nvCxnSpPr>
        <p:spPr>
          <a:xfrm flipV="1">
            <a:off x="6096000" y="5655035"/>
            <a:ext cx="352425" cy="383816"/>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44" name="require investigation">
            <a:extLst>
              <a:ext uri="{FF2B5EF4-FFF2-40B4-BE49-F238E27FC236}">
                <a16:creationId xmlns:a16="http://schemas.microsoft.com/office/drawing/2014/main" id="{BF727E8B-8B60-4EC8-9B2C-498D5FE02B49}"/>
              </a:ext>
            </a:extLst>
          </p:cNvPr>
          <p:cNvSpPr txBox="1"/>
          <p:nvPr/>
        </p:nvSpPr>
        <p:spPr>
          <a:xfrm>
            <a:off x="3975730" y="6357901"/>
            <a:ext cx="3652725" cy="400110"/>
          </a:xfrm>
          <a:prstGeom prst="rect">
            <a:avLst/>
          </a:prstGeom>
          <a:solidFill>
            <a:srgbClr val="CBEBE6"/>
          </a:solidFill>
        </p:spPr>
        <p:txBody>
          <a:bodyPr wrap="square" rtlCol="0">
            <a:spAutoFit/>
          </a:bodyPr>
          <a:lstStyle/>
          <a:p>
            <a:pPr algn="ctr"/>
            <a:r>
              <a:rPr lang="en-GB" sz="2000" dirty="0">
                <a:solidFill>
                  <a:srgbClr val="595959"/>
                </a:solidFill>
              </a:rPr>
              <a:t>requires further investigation</a:t>
            </a:r>
          </a:p>
        </p:txBody>
      </p:sp>
      <p:sp>
        <p:nvSpPr>
          <p:cNvPr id="46" name="highlight4">
            <a:extLst>
              <a:ext uri="{FF2B5EF4-FFF2-40B4-BE49-F238E27FC236}">
                <a16:creationId xmlns:a16="http://schemas.microsoft.com/office/drawing/2014/main" id="{E4D659C7-D275-476B-B28E-6C07B8E2631E}"/>
              </a:ext>
            </a:extLst>
          </p:cNvPr>
          <p:cNvSpPr/>
          <p:nvPr/>
        </p:nvSpPr>
        <p:spPr>
          <a:xfrm>
            <a:off x="1910849" y="3204228"/>
            <a:ext cx="776073" cy="25200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highlight4">
            <a:extLst>
              <a:ext uri="{FF2B5EF4-FFF2-40B4-BE49-F238E27FC236}">
                <a16:creationId xmlns:a16="http://schemas.microsoft.com/office/drawing/2014/main" id="{F1BE078C-AD85-4289-9FD1-C3167096AD98}"/>
              </a:ext>
            </a:extLst>
          </p:cNvPr>
          <p:cNvSpPr/>
          <p:nvPr/>
        </p:nvSpPr>
        <p:spPr>
          <a:xfrm>
            <a:off x="4061474" y="3235751"/>
            <a:ext cx="691981" cy="25200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highlight4">
            <a:extLst>
              <a:ext uri="{FF2B5EF4-FFF2-40B4-BE49-F238E27FC236}">
                <a16:creationId xmlns:a16="http://schemas.microsoft.com/office/drawing/2014/main" id="{4D942BA7-9E75-417D-AB82-7FCF6DE6FB58}"/>
              </a:ext>
            </a:extLst>
          </p:cNvPr>
          <p:cNvSpPr/>
          <p:nvPr/>
        </p:nvSpPr>
        <p:spPr>
          <a:xfrm>
            <a:off x="4701732" y="3216206"/>
            <a:ext cx="758292" cy="2511128"/>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highlight4">
            <a:extLst>
              <a:ext uri="{FF2B5EF4-FFF2-40B4-BE49-F238E27FC236}">
                <a16:creationId xmlns:a16="http://schemas.microsoft.com/office/drawing/2014/main" id="{EDA2FB1B-BDEB-4226-B55E-A6064D397B98}"/>
              </a:ext>
            </a:extLst>
          </p:cNvPr>
          <p:cNvSpPr/>
          <p:nvPr/>
        </p:nvSpPr>
        <p:spPr>
          <a:xfrm>
            <a:off x="5464329" y="3223296"/>
            <a:ext cx="691981" cy="25200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highlight4">
            <a:extLst>
              <a:ext uri="{FF2B5EF4-FFF2-40B4-BE49-F238E27FC236}">
                <a16:creationId xmlns:a16="http://schemas.microsoft.com/office/drawing/2014/main" id="{164C3307-7079-4607-A8B9-EBA8CBCCCA15}"/>
              </a:ext>
            </a:extLst>
          </p:cNvPr>
          <p:cNvSpPr/>
          <p:nvPr/>
        </p:nvSpPr>
        <p:spPr>
          <a:xfrm>
            <a:off x="6170689" y="3214136"/>
            <a:ext cx="691981" cy="25200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highlight4">
            <a:extLst>
              <a:ext uri="{FF2B5EF4-FFF2-40B4-BE49-F238E27FC236}">
                <a16:creationId xmlns:a16="http://schemas.microsoft.com/office/drawing/2014/main" id="{B9399D98-6257-44B6-B51B-371AB845C204}"/>
              </a:ext>
            </a:extLst>
          </p:cNvPr>
          <p:cNvSpPr/>
          <p:nvPr/>
        </p:nvSpPr>
        <p:spPr>
          <a:xfrm>
            <a:off x="8421108" y="3214136"/>
            <a:ext cx="691981" cy="25200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403904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23"/>
                                        </p:tgtEl>
                                      </p:cBhvr>
                                    </p:animEffect>
                                    <p:set>
                                      <p:cBhvr>
                                        <p:cTn id="18" dur="1" fill="hold">
                                          <p:stCondLst>
                                            <p:cond delay="499"/>
                                          </p:stCondLst>
                                        </p:cTn>
                                        <p:tgtEl>
                                          <p:spTgt spid="23"/>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24"/>
                                        </p:tgtEl>
                                      </p:cBhvr>
                                    </p:animEffect>
                                    <p:set>
                                      <p:cBhvr>
                                        <p:cTn id="21" dur="1" fill="hold">
                                          <p:stCondLst>
                                            <p:cond delay="499"/>
                                          </p:stCondLst>
                                        </p:cTn>
                                        <p:tgtEl>
                                          <p:spTgt spid="24"/>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32"/>
                                        </p:tgtEl>
                                      </p:cBhvr>
                                    </p:animEffect>
                                    <p:set>
                                      <p:cBhvr>
                                        <p:cTn id="48" dur="1" fill="hold">
                                          <p:stCondLst>
                                            <p:cond delay="499"/>
                                          </p:stCondLst>
                                        </p:cTn>
                                        <p:tgtEl>
                                          <p:spTgt spid="32"/>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31"/>
                                        </p:tgtEl>
                                      </p:cBhvr>
                                    </p:animEffect>
                                    <p:set>
                                      <p:cBhvr>
                                        <p:cTn id="51" dur="1" fill="hold">
                                          <p:stCondLst>
                                            <p:cond delay="499"/>
                                          </p:stCondLst>
                                        </p:cTn>
                                        <p:tgtEl>
                                          <p:spTgt spid="3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30"/>
                                        </p:tgtEl>
                                      </p:cBhvr>
                                    </p:animEffect>
                                    <p:set>
                                      <p:cBhvr>
                                        <p:cTn id="54" dur="1" fill="hold">
                                          <p:stCondLst>
                                            <p:cond delay="499"/>
                                          </p:stCondLst>
                                        </p:cTn>
                                        <p:tgtEl>
                                          <p:spTgt spid="30"/>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27"/>
                                        </p:tgtEl>
                                      </p:cBhvr>
                                    </p:animEffect>
                                    <p:set>
                                      <p:cBhvr>
                                        <p:cTn id="57" dur="1" fill="hold">
                                          <p:stCondLst>
                                            <p:cond delay="499"/>
                                          </p:stCondLst>
                                        </p:cTn>
                                        <p:tgtEl>
                                          <p:spTgt spid="27"/>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8"/>
                                        </p:tgtEl>
                                      </p:cBhvr>
                                    </p:animEffect>
                                    <p:set>
                                      <p:cBhvr>
                                        <p:cTn id="60" dur="1" fill="hold">
                                          <p:stCondLst>
                                            <p:cond delay="499"/>
                                          </p:stCondLst>
                                        </p:cTn>
                                        <p:tgtEl>
                                          <p:spTgt spid="28"/>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9"/>
                                        </p:tgtEl>
                                      </p:cBhvr>
                                    </p:animEffect>
                                    <p:set>
                                      <p:cBhvr>
                                        <p:cTn id="63" dur="1" fill="hold">
                                          <p:stCondLst>
                                            <p:cond delay="499"/>
                                          </p:stCondLst>
                                        </p:cTn>
                                        <p:tgtEl>
                                          <p:spTgt spid="29"/>
                                        </p:tgtEl>
                                        <p:attrNameLst>
                                          <p:attrName>style.visibility</p:attrName>
                                        </p:attrNameLst>
                                      </p:cBhvr>
                                      <p:to>
                                        <p:strVal val="hidden"/>
                                      </p:to>
                                    </p:se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36"/>
                                        </p:tgtEl>
                                      </p:cBhvr>
                                    </p:animEffect>
                                    <p:set>
                                      <p:cBhvr>
                                        <p:cTn id="87" dur="1" fill="hold">
                                          <p:stCondLst>
                                            <p:cond delay="499"/>
                                          </p:stCondLst>
                                        </p:cTn>
                                        <p:tgtEl>
                                          <p:spTgt spid="36"/>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3"/>
                                        </p:tgtEl>
                                      </p:cBhvr>
                                    </p:animEffect>
                                    <p:set>
                                      <p:cBhvr>
                                        <p:cTn id="90" dur="1" fill="hold">
                                          <p:stCondLst>
                                            <p:cond delay="499"/>
                                          </p:stCondLst>
                                        </p:cTn>
                                        <p:tgtEl>
                                          <p:spTgt spid="33"/>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34"/>
                                        </p:tgtEl>
                                      </p:cBhvr>
                                    </p:animEffect>
                                    <p:set>
                                      <p:cBhvr>
                                        <p:cTn id="93" dur="1" fill="hold">
                                          <p:stCondLst>
                                            <p:cond delay="499"/>
                                          </p:stCondLst>
                                        </p:cTn>
                                        <p:tgtEl>
                                          <p:spTgt spid="34"/>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35"/>
                                        </p:tgtEl>
                                      </p:cBhvr>
                                    </p:animEffect>
                                    <p:set>
                                      <p:cBhvr>
                                        <p:cTn id="96" dur="1" fill="hold">
                                          <p:stCondLst>
                                            <p:cond delay="499"/>
                                          </p:stCondLst>
                                        </p:cTn>
                                        <p:tgtEl>
                                          <p:spTgt spid="35"/>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37"/>
                                        </p:tgtEl>
                                      </p:cBhvr>
                                    </p:animEffect>
                                    <p:set>
                                      <p:cBhvr>
                                        <p:cTn id="99" dur="1" fill="hold">
                                          <p:stCondLst>
                                            <p:cond delay="499"/>
                                          </p:stCondLst>
                                        </p:cTn>
                                        <p:tgtEl>
                                          <p:spTgt spid="37"/>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38"/>
                                        </p:tgtEl>
                                      </p:cBhvr>
                                    </p:animEffect>
                                    <p:set>
                                      <p:cBhvr>
                                        <p:cTn id="102" dur="1" fill="hold">
                                          <p:stCondLst>
                                            <p:cond delay="499"/>
                                          </p:stCondLst>
                                        </p:cTn>
                                        <p:tgtEl>
                                          <p:spTgt spid="38"/>
                                        </p:tgtEl>
                                        <p:attrNameLst>
                                          <p:attrName>style.visibility</p:attrName>
                                        </p:attrNameLst>
                                      </p:cBhvr>
                                      <p:to>
                                        <p:strVal val="hidden"/>
                                      </p:to>
                                    </p:se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childTnLst>
                          </p:cTn>
                        </p:par>
                        <p:par>
                          <p:cTn id="107" fill="hold">
                            <p:stCondLst>
                              <p:cond delay="1000"/>
                            </p:stCondLst>
                            <p:childTnLst>
                              <p:par>
                                <p:cTn id="108" presetID="10" presetClass="exit" presetSubtype="0" fill="hold" grpId="1" nodeType="afterEffect">
                                  <p:stCondLst>
                                    <p:cond delay="0"/>
                                  </p:stCondLst>
                                  <p:childTnLst>
                                    <p:animEffect transition="out" filter="fade">
                                      <p:cBhvr>
                                        <p:cTn id="109" dur="500"/>
                                        <p:tgtEl>
                                          <p:spTgt spid="45"/>
                                        </p:tgtEl>
                                      </p:cBhvr>
                                    </p:animEffect>
                                    <p:set>
                                      <p:cBhvr>
                                        <p:cTn id="110" dur="1" fill="hold">
                                          <p:stCondLst>
                                            <p:cond delay="499"/>
                                          </p:stCondLst>
                                        </p:cTn>
                                        <p:tgtEl>
                                          <p:spTgt spid="45"/>
                                        </p:tgtEl>
                                        <p:attrNameLst>
                                          <p:attrName>style.visibility</p:attrName>
                                        </p:attrNameLst>
                                      </p:cBhvr>
                                      <p:to>
                                        <p:strVal val="hidden"/>
                                      </p:to>
                                    </p:set>
                                  </p:childTnLst>
                                </p:cTn>
                              </p:par>
                            </p:childTnLst>
                          </p:cTn>
                        </p:par>
                        <p:par>
                          <p:cTn id="111" fill="hold">
                            <p:stCondLst>
                              <p:cond delay="1500"/>
                            </p:stCondLst>
                            <p:childTnLst>
                              <p:par>
                                <p:cTn id="112" presetID="10" presetClass="entr" presetSubtype="0" fill="hold" grpId="0" nodeType="afterEffect">
                                  <p:stCondLst>
                                    <p:cond delay="0"/>
                                  </p:stCondLst>
                                  <p:childTnLst>
                                    <p:set>
                                      <p:cBhvr>
                                        <p:cTn id="113" dur="1" fill="hold">
                                          <p:stCondLst>
                                            <p:cond delay="0"/>
                                          </p:stCondLst>
                                        </p:cTn>
                                        <p:tgtEl>
                                          <p:spTgt spid="46"/>
                                        </p:tgtEl>
                                        <p:attrNameLst>
                                          <p:attrName>style.visibility</p:attrName>
                                        </p:attrNameLst>
                                      </p:cBhvr>
                                      <p:to>
                                        <p:strVal val="visible"/>
                                      </p:to>
                                    </p:set>
                                    <p:animEffect transition="in" filter="fade">
                                      <p:cBhvr>
                                        <p:cTn id="114" dur="500"/>
                                        <p:tgtEl>
                                          <p:spTgt spid="46"/>
                                        </p:tgtEl>
                                      </p:cBhvr>
                                    </p:animEffect>
                                  </p:childTnLst>
                                </p:cTn>
                              </p:par>
                            </p:childTnLst>
                          </p:cTn>
                        </p:par>
                        <p:par>
                          <p:cTn id="115" fill="hold">
                            <p:stCondLst>
                              <p:cond delay="2000"/>
                            </p:stCondLst>
                            <p:childTnLst>
                              <p:par>
                                <p:cTn id="116" presetID="10" presetClass="exit" presetSubtype="0" fill="hold" grpId="1" nodeType="afterEffect">
                                  <p:stCondLst>
                                    <p:cond delay="0"/>
                                  </p:stCondLst>
                                  <p:childTnLst>
                                    <p:animEffect transition="out" filter="fade">
                                      <p:cBhvr>
                                        <p:cTn id="117" dur="500"/>
                                        <p:tgtEl>
                                          <p:spTgt spid="46"/>
                                        </p:tgtEl>
                                      </p:cBhvr>
                                    </p:animEffect>
                                    <p:set>
                                      <p:cBhvr>
                                        <p:cTn id="118" dur="1" fill="hold">
                                          <p:stCondLst>
                                            <p:cond delay="499"/>
                                          </p:stCondLst>
                                        </p:cTn>
                                        <p:tgtEl>
                                          <p:spTgt spid="46"/>
                                        </p:tgtEl>
                                        <p:attrNameLst>
                                          <p:attrName>style.visibility</p:attrName>
                                        </p:attrNameLst>
                                      </p:cBhvr>
                                      <p:to>
                                        <p:strVal val="hidden"/>
                                      </p:to>
                                    </p:set>
                                  </p:childTnLst>
                                </p:cTn>
                              </p:par>
                            </p:childTnLst>
                          </p:cTn>
                        </p:par>
                        <p:par>
                          <p:cTn id="119" fill="hold">
                            <p:stCondLst>
                              <p:cond delay="2500"/>
                            </p:stCondLst>
                            <p:childTnLst>
                              <p:par>
                                <p:cTn id="120" presetID="10" presetClass="entr" presetSubtype="0" fill="hold" grpId="0" nodeType="afterEffect">
                                  <p:stCondLst>
                                    <p:cond delay="0"/>
                                  </p:stCondLst>
                                  <p:childTnLst>
                                    <p:set>
                                      <p:cBhvr>
                                        <p:cTn id="121" dur="1" fill="hold">
                                          <p:stCondLst>
                                            <p:cond delay="0"/>
                                          </p:stCondLst>
                                        </p:cTn>
                                        <p:tgtEl>
                                          <p:spTgt spid="47"/>
                                        </p:tgtEl>
                                        <p:attrNameLst>
                                          <p:attrName>style.visibility</p:attrName>
                                        </p:attrNameLst>
                                      </p:cBhvr>
                                      <p:to>
                                        <p:strVal val="visible"/>
                                      </p:to>
                                    </p:set>
                                    <p:animEffect transition="in" filter="fade">
                                      <p:cBhvr>
                                        <p:cTn id="122" dur="500"/>
                                        <p:tgtEl>
                                          <p:spTgt spid="47"/>
                                        </p:tgtEl>
                                      </p:cBhvr>
                                    </p:animEffect>
                                  </p:childTnLst>
                                </p:cTn>
                              </p:par>
                            </p:childTnLst>
                          </p:cTn>
                        </p:par>
                        <p:par>
                          <p:cTn id="123" fill="hold">
                            <p:stCondLst>
                              <p:cond delay="3000"/>
                            </p:stCondLst>
                            <p:childTnLst>
                              <p:par>
                                <p:cTn id="124" presetID="10" presetClass="exit" presetSubtype="0" fill="hold" grpId="1" nodeType="afterEffect">
                                  <p:stCondLst>
                                    <p:cond delay="0"/>
                                  </p:stCondLst>
                                  <p:childTnLst>
                                    <p:animEffect transition="out" filter="fade">
                                      <p:cBhvr>
                                        <p:cTn id="125" dur="500"/>
                                        <p:tgtEl>
                                          <p:spTgt spid="47"/>
                                        </p:tgtEl>
                                      </p:cBhvr>
                                    </p:animEffect>
                                    <p:set>
                                      <p:cBhvr>
                                        <p:cTn id="126" dur="1" fill="hold">
                                          <p:stCondLst>
                                            <p:cond delay="499"/>
                                          </p:stCondLst>
                                        </p:cTn>
                                        <p:tgtEl>
                                          <p:spTgt spid="47"/>
                                        </p:tgtEl>
                                        <p:attrNameLst>
                                          <p:attrName>style.visibility</p:attrName>
                                        </p:attrNameLst>
                                      </p:cBhvr>
                                      <p:to>
                                        <p:strVal val="hidden"/>
                                      </p:to>
                                    </p:set>
                                  </p:childTnLst>
                                </p:cTn>
                              </p:par>
                            </p:childTnLst>
                          </p:cTn>
                        </p:par>
                        <p:par>
                          <p:cTn id="127" fill="hold">
                            <p:stCondLst>
                              <p:cond delay="3500"/>
                            </p:stCondLst>
                            <p:childTnLst>
                              <p:par>
                                <p:cTn id="128" presetID="10" presetClass="entr" presetSubtype="0" fill="hold" grpId="0" nodeType="afterEffect">
                                  <p:stCondLst>
                                    <p:cond delay="0"/>
                                  </p:stCondLst>
                                  <p:childTnLst>
                                    <p:set>
                                      <p:cBhvr>
                                        <p:cTn id="129" dur="1" fill="hold">
                                          <p:stCondLst>
                                            <p:cond delay="0"/>
                                          </p:stCondLst>
                                        </p:cTn>
                                        <p:tgtEl>
                                          <p:spTgt spid="48"/>
                                        </p:tgtEl>
                                        <p:attrNameLst>
                                          <p:attrName>style.visibility</p:attrName>
                                        </p:attrNameLst>
                                      </p:cBhvr>
                                      <p:to>
                                        <p:strVal val="visible"/>
                                      </p:to>
                                    </p:set>
                                    <p:animEffect transition="in" filter="fade">
                                      <p:cBhvr>
                                        <p:cTn id="130" dur="500"/>
                                        <p:tgtEl>
                                          <p:spTgt spid="48"/>
                                        </p:tgtEl>
                                      </p:cBhvr>
                                    </p:animEffect>
                                  </p:childTnLst>
                                </p:cTn>
                              </p:par>
                            </p:childTnLst>
                          </p:cTn>
                        </p:par>
                        <p:par>
                          <p:cTn id="131" fill="hold">
                            <p:stCondLst>
                              <p:cond delay="4000"/>
                            </p:stCondLst>
                            <p:childTnLst>
                              <p:par>
                                <p:cTn id="132" presetID="10" presetClass="exit" presetSubtype="0" fill="hold" grpId="1" nodeType="afterEffect">
                                  <p:stCondLst>
                                    <p:cond delay="0"/>
                                  </p:stCondLst>
                                  <p:childTnLst>
                                    <p:animEffect transition="out" filter="fade">
                                      <p:cBhvr>
                                        <p:cTn id="133" dur="500"/>
                                        <p:tgtEl>
                                          <p:spTgt spid="48"/>
                                        </p:tgtEl>
                                      </p:cBhvr>
                                    </p:animEffect>
                                    <p:set>
                                      <p:cBhvr>
                                        <p:cTn id="134" dur="1" fill="hold">
                                          <p:stCondLst>
                                            <p:cond delay="499"/>
                                          </p:stCondLst>
                                        </p:cTn>
                                        <p:tgtEl>
                                          <p:spTgt spid="48"/>
                                        </p:tgtEl>
                                        <p:attrNameLst>
                                          <p:attrName>style.visibility</p:attrName>
                                        </p:attrNameLst>
                                      </p:cBhvr>
                                      <p:to>
                                        <p:strVal val="hidden"/>
                                      </p:to>
                                    </p:set>
                                  </p:childTnLst>
                                </p:cTn>
                              </p:par>
                            </p:childTnLst>
                          </p:cTn>
                        </p:par>
                        <p:par>
                          <p:cTn id="135" fill="hold">
                            <p:stCondLst>
                              <p:cond delay="4500"/>
                            </p:stCondLst>
                            <p:childTnLst>
                              <p:par>
                                <p:cTn id="136" presetID="10" presetClass="entr" presetSubtype="0" fill="hold" grpId="0" nodeType="afterEffect">
                                  <p:stCondLst>
                                    <p:cond delay="0"/>
                                  </p:stCondLst>
                                  <p:childTnLst>
                                    <p:set>
                                      <p:cBhvr>
                                        <p:cTn id="137" dur="1" fill="hold">
                                          <p:stCondLst>
                                            <p:cond delay="0"/>
                                          </p:stCondLst>
                                        </p:cTn>
                                        <p:tgtEl>
                                          <p:spTgt spid="49"/>
                                        </p:tgtEl>
                                        <p:attrNameLst>
                                          <p:attrName>style.visibility</p:attrName>
                                        </p:attrNameLst>
                                      </p:cBhvr>
                                      <p:to>
                                        <p:strVal val="visible"/>
                                      </p:to>
                                    </p:set>
                                    <p:animEffect transition="in" filter="fade">
                                      <p:cBhvr>
                                        <p:cTn id="138" dur="500"/>
                                        <p:tgtEl>
                                          <p:spTgt spid="49"/>
                                        </p:tgtEl>
                                      </p:cBhvr>
                                    </p:animEffect>
                                  </p:childTnLst>
                                </p:cTn>
                              </p:par>
                            </p:childTnLst>
                          </p:cTn>
                        </p:par>
                        <p:par>
                          <p:cTn id="139" fill="hold">
                            <p:stCondLst>
                              <p:cond delay="5000"/>
                            </p:stCondLst>
                            <p:childTnLst>
                              <p:par>
                                <p:cTn id="140" presetID="10" presetClass="exit" presetSubtype="0" fill="hold" grpId="1" nodeType="afterEffect">
                                  <p:stCondLst>
                                    <p:cond delay="0"/>
                                  </p:stCondLst>
                                  <p:childTnLst>
                                    <p:animEffect transition="out" filter="fade">
                                      <p:cBhvr>
                                        <p:cTn id="141" dur="500"/>
                                        <p:tgtEl>
                                          <p:spTgt spid="49"/>
                                        </p:tgtEl>
                                      </p:cBhvr>
                                    </p:animEffect>
                                    <p:set>
                                      <p:cBhvr>
                                        <p:cTn id="142" dur="1" fill="hold">
                                          <p:stCondLst>
                                            <p:cond delay="499"/>
                                          </p:stCondLst>
                                        </p:cTn>
                                        <p:tgtEl>
                                          <p:spTgt spid="49"/>
                                        </p:tgtEl>
                                        <p:attrNameLst>
                                          <p:attrName>style.visibility</p:attrName>
                                        </p:attrNameLst>
                                      </p:cBhvr>
                                      <p:to>
                                        <p:strVal val="hidden"/>
                                      </p:to>
                                    </p:set>
                                  </p:childTnLst>
                                </p:cTn>
                              </p:par>
                            </p:childTnLst>
                          </p:cTn>
                        </p:par>
                        <p:par>
                          <p:cTn id="143" fill="hold">
                            <p:stCondLst>
                              <p:cond delay="5500"/>
                            </p:stCondLst>
                            <p:childTnLst>
                              <p:par>
                                <p:cTn id="144" presetID="10" presetClass="entr" presetSubtype="0" fill="hold" grpId="0" nodeType="afterEffect">
                                  <p:stCondLst>
                                    <p:cond delay="0"/>
                                  </p:stCondLst>
                                  <p:childTnLst>
                                    <p:set>
                                      <p:cBhvr>
                                        <p:cTn id="145" dur="1" fill="hold">
                                          <p:stCondLst>
                                            <p:cond delay="0"/>
                                          </p:stCondLst>
                                        </p:cTn>
                                        <p:tgtEl>
                                          <p:spTgt spid="50"/>
                                        </p:tgtEl>
                                        <p:attrNameLst>
                                          <p:attrName>style.visibility</p:attrName>
                                        </p:attrNameLst>
                                      </p:cBhvr>
                                      <p:to>
                                        <p:strVal val="visible"/>
                                      </p:to>
                                    </p:set>
                                    <p:animEffect transition="in" filter="fade">
                                      <p:cBhvr>
                                        <p:cTn id="146" dur="500"/>
                                        <p:tgtEl>
                                          <p:spTgt spid="50"/>
                                        </p:tgtEl>
                                      </p:cBhvr>
                                    </p:animEffect>
                                  </p:childTnLst>
                                </p:cTn>
                              </p:par>
                            </p:childTnLst>
                          </p:cTn>
                        </p:par>
                        <p:par>
                          <p:cTn id="147" fill="hold">
                            <p:stCondLst>
                              <p:cond delay="6000"/>
                            </p:stCondLst>
                            <p:childTnLst>
                              <p:par>
                                <p:cTn id="148" presetID="10" presetClass="exit" presetSubtype="0" fill="hold" grpId="1" nodeType="afterEffect">
                                  <p:stCondLst>
                                    <p:cond delay="0"/>
                                  </p:stCondLst>
                                  <p:childTnLst>
                                    <p:animEffect transition="out" filter="fade">
                                      <p:cBhvr>
                                        <p:cTn id="149" dur="500"/>
                                        <p:tgtEl>
                                          <p:spTgt spid="50"/>
                                        </p:tgtEl>
                                      </p:cBhvr>
                                    </p:animEffect>
                                    <p:set>
                                      <p:cBhvr>
                                        <p:cTn id="150" dur="1" fill="hold">
                                          <p:stCondLst>
                                            <p:cond delay="499"/>
                                          </p:stCondLst>
                                        </p:cTn>
                                        <p:tgtEl>
                                          <p:spTgt spid="50"/>
                                        </p:tgtEl>
                                        <p:attrNameLst>
                                          <p:attrName>style.visibility</p:attrName>
                                        </p:attrNameLst>
                                      </p:cBhvr>
                                      <p:to>
                                        <p:strVal val="hidden"/>
                                      </p:to>
                                    </p:set>
                                  </p:childTnLst>
                                </p:cTn>
                              </p:par>
                            </p:childTnLst>
                          </p:cTn>
                        </p:par>
                        <p:par>
                          <p:cTn id="151" fill="hold">
                            <p:stCondLst>
                              <p:cond delay="6500"/>
                            </p:stCondLst>
                            <p:childTnLst>
                              <p:par>
                                <p:cTn id="152" presetID="10" presetClass="entr" presetSubtype="0" fill="hold" grpId="0" nodeType="afterEffect">
                                  <p:stCondLst>
                                    <p:cond delay="0"/>
                                  </p:stCondLst>
                                  <p:childTnLst>
                                    <p:set>
                                      <p:cBhvr>
                                        <p:cTn id="153" dur="1" fill="hold">
                                          <p:stCondLst>
                                            <p:cond delay="0"/>
                                          </p:stCondLst>
                                        </p:cTn>
                                        <p:tgtEl>
                                          <p:spTgt spid="51"/>
                                        </p:tgtEl>
                                        <p:attrNameLst>
                                          <p:attrName>style.visibility</p:attrName>
                                        </p:attrNameLst>
                                      </p:cBhvr>
                                      <p:to>
                                        <p:strVal val="visible"/>
                                      </p:to>
                                    </p:set>
                                    <p:animEffect transition="in" filter="fade">
                                      <p:cBhvr>
                                        <p:cTn id="154" dur="500"/>
                                        <p:tgtEl>
                                          <p:spTgt spid="51"/>
                                        </p:tgtEl>
                                      </p:cBhvr>
                                    </p:animEffect>
                                  </p:childTnLst>
                                </p:cTn>
                              </p:par>
                            </p:childTnLst>
                          </p:cTn>
                        </p:par>
                        <p:par>
                          <p:cTn id="155" fill="hold">
                            <p:stCondLst>
                              <p:cond delay="7000"/>
                            </p:stCondLst>
                            <p:childTnLst>
                              <p:par>
                                <p:cTn id="156" presetID="10" presetClass="exit" presetSubtype="0" fill="hold" grpId="1" nodeType="afterEffect">
                                  <p:stCondLst>
                                    <p:cond delay="0"/>
                                  </p:stCondLst>
                                  <p:childTnLst>
                                    <p:animEffect transition="out" filter="fade">
                                      <p:cBhvr>
                                        <p:cTn id="157" dur="500"/>
                                        <p:tgtEl>
                                          <p:spTgt spid="51"/>
                                        </p:tgtEl>
                                      </p:cBhvr>
                                    </p:animEffect>
                                    <p:set>
                                      <p:cBhvr>
                                        <p:cTn id="158" dur="1" fill="hold">
                                          <p:stCondLst>
                                            <p:cond delay="499"/>
                                          </p:stCondLst>
                                        </p:cTn>
                                        <p:tgtEl>
                                          <p:spTgt spid="51"/>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fade">
                                      <p:cBhvr>
                                        <p:cTn id="163" dur="500"/>
                                        <p:tgtEl>
                                          <p:spTgt spid="39"/>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41"/>
                                        </p:tgtEl>
                                        <p:attrNameLst>
                                          <p:attrName>style.visibility</p:attrName>
                                        </p:attrNameLst>
                                      </p:cBhvr>
                                      <p:to>
                                        <p:strVal val="visible"/>
                                      </p:to>
                                    </p:set>
                                    <p:animEffect transition="in" filter="fade">
                                      <p:cBhvr>
                                        <p:cTn id="168" dur="500"/>
                                        <p:tgtEl>
                                          <p:spTgt spid="41"/>
                                        </p:tgtEl>
                                      </p:cBhvr>
                                    </p:animEffect>
                                  </p:childTnLst>
                                </p:cTn>
                              </p:par>
                              <p:par>
                                <p:cTn id="169" presetID="10" presetClass="entr" presetSubtype="0" fill="hold" nodeType="withEffect">
                                  <p:stCondLst>
                                    <p:cond delay="0"/>
                                  </p:stCondLst>
                                  <p:childTnLst>
                                    <p:set>
                                      <p:cBhvr>
                                        <p:cTn id="170" dur="1" fill="hold">
                                          <p:stCondLst>
                                            <p:cond delay="0"/>
                                          </p:stCondLst>
                                        </p:cTn>
                                        <p:tgtEl>
                                          <p:spTgt spid="43"/>
                                        </p:tgtEl>
                                        <p:attrNameLst>
                                          <p:attrName>style.visibility</p:attrName>
                                        </p:attrNameLst>
                                      </p:cBhvr>
                                      <p:to>
                                        <p:strVal val="visible"/>
                                      </p:to>
                                    </p:set>
                                    <p:animEffect transition="in" filter="fade">
                                      <p:cBhvr>
                                        <p:cTn id="171" dur="500"/>
                                        <p:tgtEl>
                                          <p:spTgt spid="43"/>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1" fill="hold" grpId="0" nodeType="clickEffect">
                                  <p:stCondLst>
                                    <p:cond delay="0"/>
                                  </p:stCondLst>
                                  <p:childTnLst>
                                    <p:set>
                                      <p:cBhvr>
                                        <p:cTn id="175" dur="1" fill="hold">
                                          <p:stCondLst>
                                            <p:cond delay="0"/>
                                          </p:stCondLst>
                                        </p:cTn>
                                        <p:tgtEl>
                                          <p:spTgt spid="44"/>
                                        </p:tgtEl>
                                        <p:attrNameLst>
                                          <p:attrName>style.visibility</p:attrName>
                                        </p:attrNameLst>
                                      </p:cBhvr>
                                      <p:to>
                                        <p:strVal val="visible"/>
                                      </p:to>
                                    </p:set>
                                    <p:animEffect transition="in" filter="wipe(up)">
                                      <p:cBhvr>
                                        <p:cTn id="176" dur="500"/>
                                        <p:tgtEl>
                                          <p:spTgt spid="44"/>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xit" presetSubtype="0" fill="hold" grpId="1" nodeType="clickEffect">
                                  <p:stCondLst>
                                    <p:cond delay="0"/>
                                  </p:stCondLst>
                                  <p:childTnLst>
                                    <p:animEffect transition="out" filter="fade">
                                      <p:cBhvr>
                                        <p:cTn id="180" dur="500"/>
                                        <p:tgtEl>
                                          <p:spTgt spid="39"/>
                                        </p:tgtEl>
                                      </p:cBhvr>
                                    </p:animEffect>
                                    <p:set>
                                      <p:cBhvr>
                                        <p:cTn id="181" dur="1" fill="hold">
                                          <p:stCondLst>
                                            <p:cond delay="499"/>
                                          </p:stCondLst>
                                        </p:cTn>
                                        <p:tgtEl>
                                          <p:spTgt spid="39"/>
                                        </p:tgtEl>
                                        <p:attrNameLst>
                                          <p:attrName>style.visibility</p:attrName>
                                        </p:attrNameLst>
                                      </p:cBhvr>
                                      <p:to>
                                        <p:strVal val="hidden"/>
                                      </p:to>
                                    </p:set>
                                  </p:childTnLst>
                                </p:cTn>
                              </p:par>
                              <p:par>
                                <p:cTn id="182" presetID="10" presetClass="exit" presetSubtype="0" fill="hold" grpId="1" nodeType="withEffect">
                                  <p:stCondLst>
                                    <p:cond delay="0"/>
                                  </p:stCondLst>
                                  <p:childTnLst>
                                    <p:animEffect transition="out" filter="fade">
                                      <p:cBhvr>
                                        <p:cTn id="183" dur="500"/>
                                        <p:tgtEl>
                                          <p:spTgt spid="41"/>
                                        </p:tgtEl>
                                      </p:cBhvr>
                                    </p:animEffect>
                                    <p:set>
                                      <p:cBhvr>
                                        <p:cTn id="184" dur="1" fill="hold">
                                          <p:stCondLst>
                                            <p:cond delay="499"/>
                                          </p:stCondLst>
                                        </p:cTn>
                                        <p:tgtEl>
                                          <p:spTgt spid="41"/>
                                        </p:tgtEl>
                                        <p:attrNameLst>
                                          <p:attrName>style.visibility</p:attrName>
                                        </p:attrNameLst>
                                      </p:cBhvr>
                                      <p:to>
                                        <p:strVal val="hidden"/>
                                      </p:to>
                                    </p:set>
                                  </p:childTnLst>
                                </p:cTn>
                              </p:par>
                              <p:par>
                                <p:cTn id="185" presetID="10" presetClass="exit" presetSubtype="0" fill="hold" nodeType="withEffect">
                                  <p:stCondLst>
                                    <p:cond delay="0"/>
                                  </p:stCondLst>
                                  <p:childTnLst>
                                    <p:animEffect transition="out" filter="fade">
                                      <p:cBhvr>
                                        <p:cTn id="186" dur="500"/>
                                        <p:tgtEl>
                                          <p:spTgt spid="43"/>
                                        </p:tgtEl>
                                      </p:cBhvr>
                                    </p:animEffect>
                                    <p:set>
                                      <p:cBhvr>
                                        <p:cTn id="187" dur="1" fill="hold">
                                          <p:stCondLst>
                                            <p:cond delay="499"/>
                                          </p:stCondLst>
                                        </p:cTn>
                                        <p:tgtEl>
                                          <p:spTgt spid="43"/>
                                        </p:tgtEl>
                                        <p:attrNameLst>
                                          <p:attrName>style.visibility</p:attrName>
                                        </p:attrNameLst>
                                      </p:cBhvr>
                                      <p:to>
                                        <p:strVal val="hidden"/>
                                      </p:to>
                                    </p:set>
                                  </p:childTnLst>
                                </p:cTn>
                              </p:par>
                              <p:par>
                                <p:cTn id="188" presetID="10" presetClass="exit" presetSubtype="0" fill="hold" grpId="1" nodeType="withEffect">
                                  <p:stCondLst>
                                    <p:cond delay="0"/>
                                  </p:stCondLst>
                                  <p:childTnLst>
                                    <p:animEffect transition="out" filter="fade">
                                      <p:cBhvr>
                                        <p:cTn id="189" dur="500"/>
                                        <p:tgtEl>
                                          <p:spTgt spid="44"/>
                                        </p:tgtEl>
                                      </p:cBhvr>
                                    </p:animEffect>
                                    <p:set>
                                      <p:cBhvr>
                                        <p:cTn id="190" dur="1" fill="hold">
                                          <p:stCondLst>
                                            <p:cond delay="499"/>
                                          </p:stCondLst>
                                        </p:cTn>
                                        <p:tgtEl>
                                          <p:spTgt spid="44"/>
                                        </p:tgtEl>
                                        <p:attrNameLst>
                                          <p:attrName>style.visibility</p:attrName>
                                        </p:attrNameLst>
                                      </p:cBhvr>
                                      <p:to>
                                        <p:strVal val="hidden"/>
                                      </p:to>
                                    </p:set>
                                  </p:childTnLst>
                                </p:cTn>
                              </p:par>
                            </p:childTnLst>
                          </p:cTn>
                        </p:par>
                        <p:par>
                          <p:cTn id="191" fill="hold">
                            <p:stCondLst>
                              <p:cond delay="500"/>
                            </p:stCondLst>
                            <p:childTnLst>
                              <p:par>
                                <p:cTn id="192" presetID="10" presetClass="entr" presetSubtype="0" fill="hold" grpId="2" nodeType="afterEffect">
                                  <p:stCondLst>
                                    <p:cond delay="0"/>
                                  </p:stCondLst>
                                  <p:childTnLst>
                                    <p:set>
                                      <p:cBhvr>
                                        <p:cTn id="193" dur="1" fill="hold">
                                          <p:stCondLst>
                                            <p:cond delay="0"/>
                                          </p:stCondLst>
                                        </p:cTn>
                                        <p:tgtEl>
                                          <p:spTgt spid="39"/>
                                        </p:tgtEl>
                                        <p:attrNameLst>
                                          <p:attrName>style.visibility</p:attrName>
                                        </p:attrNameLst>
                                      </p:cBhvr>
                                      <p:to>
                                        <p:strVal val="visible"/>
                                      </p:to>
                                    </p:set>
                                    <p:animEffect transition="in" filter="fade">
                                      <p:cBhvr>
                                        <p:cTn id="19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25" grpId="0" animBg="1"/>
      <p:bldP spid="25" grpId="1" animBg="1"/>
      <p:bldP spid="27" grpId="0" animBg="1"/>
      <p:bldP spid="27" grpId="1" animBg="1"/>
      <p:bldP spid="28" grpId="0" animBg="1"/>
      <p:bldP spid="28" grpId="1" animBg="1"/>
      <p:bldP spid="29" grpId="0" animBg="1"/>
      <p:bldP spid="29" grpId="1" animBg="1"/>
      <p:bldP spid="30" grpId="0" animBg="1"/>
      <p:bldP spid="30" grpId="1" animBg="1"/>
      <p:bldP spid="32" grpId="0" animBg="1"/>
      <p:bldP spid="32" grpId="1" animBg="1"/>
      <p:bldP spid="33" grpId="0" animBg="1"/>
      <p:bldP spid="33" grpId="1" animBg="1"/>
      <p:bldP spid="34" grpId="0" animBg="1"/>
      <p:bldP spid="34" grpId="1" animBg="1"/>
      <p:bldP spid="36" grpId="0" animBg="1"/>
      <p:bldP spid="36" grpId="1" animBg="1"/>
      <p:bldP spid="37" grpId="0" animBg="1"/>
      <p:bldP spid="37" grpId="1" animBg="1"/>
      <p:bldP spid="38" grpId="0" animBg="1"/>
      <p:bldP spid="38" grpId="1" animBg="1"/>
      <p:bldP spid="45" grpId="0" animBg="1"/>
      <p:bldP spid="45" grpId="1" animBg="1"/>
      <p:bldP spid="39" grpId="0" animBg="1"/>
      <p:bldP spid="39" grpId="1" animBg="1"/>
      <p:bldP spid="39" grpId="2" animBg="1"/>
      <p:bldP spid="41" grpId="0"/>
      <p:bldP spid="41" grpId="1"/>
      <p:bldP spid="44" grpId="0" animBg="1"/>
      <p:bldP spid="44"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64E8E2-DCCD-45C9-A3FE-E566053DB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7470"/>
            <a:ext cx="12192000" cy="4187244"/>
          </a:xfrm>
          <a:prstGeom prst="rect">
            <a:avLst/>
          </a:prstGeom>
        </p:spPr>
      </p:pic>
      <p:sp>
        <p:nvSpPr>
          <p:cNvPr id="3" name="Rectangle 2">
            <a:extLst>
              <a:ext uri="{FF2B5EF4-FFF2-40B4-BE49-F238E27FC236}">
                <a16:creationId xmlns:a16="http://schemas.microsoft.com/office/drawing/2014/main" id="{E07235AB-5DF3-4A18-AE8A-D3813C510997}"/>
              </a:ext>
            </a:extLst>
          </p:cNvPr>
          <p:cNvSpPr/>
          <p:nvPr/>
        </p:nvSpPr>
        <p:spPr>
          <a:xfrm>
            <a:off x="6272100" y="5420011"/>
            <a:ext cx="446567" cy="244549"/>
          </a:xfrm>
          <a:prstGeom prst="rect">
            <a:avLst/>
          </a:prstGeom>
          <a:solidFill>
            <a:srgbClr val="F9F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65000"/>
                    <a:lumOff val="35000"/>
                  </a:schemeClr>
                </a:solidFill>
                <a:latin typeface="Arial" panose="020B0604020202020204" pitchFamily="34" charset="0"/>
                <a:cs typeface="Arial" panose="020B0604020202020204" pitchFamily="34" charset="0"/>
              </a:rPr>
              <a:t>77%</a:t>
            </a:r>
            <a:endParaRPr lang="en-GB" sz="9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5" name="header">
            <a:extLst>
              <a:ext uri="{FF2B5EF4-FFF2-40B4-BE49-F238E27FC236}">
                <a16:creationId xmlns:a16="http://schemas.microsoft.com/office/drawing/2014/main" id="{82964918-3EA9-4A4B-B769-0885A9BC7C31}"/>
              </a:ext>
            </a:extLst>
          </p:cNvPr>
          <p:cNvGrpSpPr/>
          <p:nvPr/>
        </p:nvGrpSpPr>
        <p:grpSpPr>
          <a:xfrm>
            <a:off x="-1235" y="-815"/>
            <a:ext cx="10754959" cy="611122"/>
            <a:chOff x="-1235" y="-815"/>
            <a:chExt cx="10754959" cy="611122"/>
          </a:xfrm>
        </p:grpSpPr>
        <p:sp>
          <p:nvSpPr>
            <p:cNvPr id="16" name="TextBox 15">
              <a:extLst>
                <a:ext uri="{FF2B5EF4-FFF2-40B4-BE49-F238E27FC236}">
                  <a16:creationId xmlns:a16="http://schemas.microsoft.com/office/drawing/2014/main" id="{8CB93DD0-14B5-441D-ABDF-9E79B586D17C}"/>
                </a:ext>
              </a:extLst>
            </p:cNvPr>
            <p:cNvSpPr txBox="1"/>
            <p:nvPr/>
          </p:nvSpPr>
          <p:spPr>
            <a:xfrm>
              <a:off x="734149" y="21482"/>
              <a:ext cx="10019575" cy="584775"/>
            </a:xfrm>
            <a:prstGeom prst="rect">
              <a:avLst/>
            </a:prstGeom>
            <a:noFill/>
          </p:spPr>
          <p:txBody>
            <a:bodyPr wrap="square">
              <a:spAutoFit/>
            </a:bodyPr>
            <a:lstStyle/>
            <a:p>
              <a:r>
                <a:rPr lang="en-US" sz="3200">
                  <a:solidFill>
                    <a:srgbClr val="595959"/>
                  </a:solidFill>
                </a:rPr>
                <a:t>Individual indicators</a:t>
              </a:r>
              <a:endParaRPr lang="en-GB" sz="3200" dirty="0">
                <a:solidFill>
                  <a:srgbClr val="595959"/>
                </a:solidFill>
              </a:endParaRPr>
            </a:p>
          </p:txBody>
        </p:sp>
        <p:pic>
          <p:nvPicPr>
            <p:cNvPr id="17" name="Picture 16">
              <a:extLst>
                <a:ext uri="{FF2B5EF4-FFF2-40B4-BE49-F238E27FC236}">
                  <a16:creationId xmlns:a16="http://schemas.microsoft.com/office/drawing/2014/main" id="{66B6C6F3-AF40-48F8-A58D-7943626CE47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52" name="highlight1 full blood count">
            <a:extLst>
              <a:ext uri="{FF2B5EF4-FFF2-40B4-BE49-F238E27FC236}">
                <a16:creationId xmlns:a16="http://schemas.microsoft.com/office/drawing/2014/main" id="{3B7CB56A-F0B1-4371-A2D3-04B4CD344A99}"/>
              </a:ext>
            </a:extLst>
          </p:cNvPr>
          <p:cNvSpPr/>
          <p:nvPr/>
        </p:nvSpPr>
        <p:spPr>
          <a:xfrm>
            <a:off x="4083570" y="2663150"/>
            <a:ext cx="691981" cy="306000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highligh2 national level values">
            <a:extLst>
              <a:ext uri="{FF2B5EF4-FFF2-40B4-BE49-F238E27FC236}">
                <a16:creationId xmlns:a16="http://schemas.microsoft.com/office/drawing/2014/main" id="{0DB79B6A-881C-4D16-9275-9A2E89EFAAB1}"/>
              </a:ext>
            </a:extLst>
          </p:cNvPr>
          <p:cNvSpPr/>
          <p:nvPr/>
        </p:nvSpPr>
        <p:spPr>
          <a:xfrm>
            <a:off x="4083569" y="3209851"/>
            <a:ext cx="691981" cy="24454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highlight3">
            <a:extLst>
              <a:ext uri="{FF2B5EF4-FFF2-40B4-BE49-F238E27FC236}">
                <a16:creationId xmlns:a16="http://schemas.microsoft.com/office/drawing/2014/main" id="{11234DE0-D3CB-4660-9246-8ADDEEB439BF}"/>
              </a:ext>
            </a:extLst>
          </p:cNvPr>
          <p:cNvSpPr/>
          <p:nvPr/>
        </p:nvSpPr>
        <p:spPr>
          <a:xfrm>
            <a:off x="106775" y="3429000"/>
            <a:ext cx="1085430" cy="25591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highlight3">
            <a:extLst>
              <a:ext uri="{FF2B5EF4-FFF2-40B4-BE49-F238E27FC236}">
                <a16:creationId xmlns:a16="http://schemas.microsoft.com/office/drawing/2014/main" id="{2E807379-79C9-4B39-932F-78D0EE36BB01}"/>
              </a:ext>
            </a:extLst>
          </p:cNvPr>
          <p:cNvSpPr/>
          <p:nvPr/>
        </p:nvSpPr>
        <p:spPr>
          <a:xfrm>
            <a:off x="97849" y="4313772"/>
            <a:ext cx="1141508" cy="25591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highlight3">
            <a:extLst>
              <a:ext uri="{FF2B5EF4-FFF2-40B4-BE49-F238E27FC236}">
                <a16:creationId xmlns:a16="http://schemas.microsoft.com/office/drawing/2014/main" id="{0734DD26-2861-410F-B757-8BBA70E378E7}"/>
              </a:ext>
            </a:extLst>
          </p:cNvPr>
          <p:cNvSpPr/>
          <p:nvPr/>
        </p:nvSpPr>
        <p:spPr>
          <a:xfrm>
            <a:off x="78923" y="4977333"/>
            <a:ext cx="1113281" cy="25591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highlight4 32">
            <a:extLst>
              <a:ext uri="{FF2B5EF4-FFF2-40B4-BE49-F238E27FC236}">
                <a16:creationId xmlns:a16="http://schemas.microsoft.com/office/drawing/2014/main" id="{BDEDC5C9-730F-4773-BD45-C374F61373CF}"/>
              </a:ext>
            </a:extLst>
          </p:cNvPr>
          <p:cNvSpPr/>
          <p:nvPr/>
        </p:nvSpPr>
        <p:spPr>
          <a:xfrm>
            <a:off x="4083569" y="3658860"/>
            <a:ext cx="691981" cy="24454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highlight5 2">
            <a:extLst>
              <a:ext uri="{FF2B5EF4-FFF2-40B4-BE49-F238E27FC236}">
                <a16:creationId xmlns:a16="http://schemas.microsoft.com/office/drawing/2014/main" id="{2020F0FC-9EBB-4B0A-8E04-23FFE57E76A5}"/>
              </a:ext>
            </a:extLst>
          </p:cNvPr>
          <p:cNvSpPr/>
          <p:nvPr/>
        </p:nvSpPr>
        <p:spPr>
          <a:xfrm>
            <a:off x="4083568" y="4094321"/>
            <a:ext cx="691981" cy="24454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highlight5 strat hosp">
            <a:extLst>
              <a:ext uri="{FF2B5EF4-FFF2-40B4-BE49-F238E27FC236}">
                <a16:creationId xmlns:a16="http://schemas.microsoft.com/office/drawing/2014/main" id="{153BEE2F-959B-4D22-A6EF-8875423508FD}"/>
              </a:ext>
            </a:extLst>
          </p:cNvPr>
          <p:cNvSpPr/>
          <p:nvPr/>
        </p:nvSpPr>
        <p:spPr>
          <a:xfrm>
            <a:off x="4083566" y="3658859"/>
            <a:ext cx="691981" cy="24454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highlight5 strat hosp">
            <a:extLst>
              <a:ext uri="{FF2B5EF4-FFF2-40B4-BE49-F238E27FC236}">
                <a16:creationId xmlns:a16="http://schemas.microsoft.com/office/drawing/2014/main" id="{99C488C3-E253-4C3B-B30D-D0A914ECD063}"/>
              </a:ext>
            </a:extLst>
          </p:cNvPr>
          <p:cNvSpPr/>
          <p:nvPr/>
        </p:nvSpPr>
        <p:spPr>
          <a:xfrm>
            <a:off x="4083567" y="4739568"/>
            <a:ext cx="691981" cy="24454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highlight5 strat hosp">
            <a:extLst>
              <a:ext uri="{FF2B5EF4-FFF2-40B4-BE49-F238E27FC236}">
                <a16:creationId xmlns:a16="http://schemas.microsoft.com/office/drawing/2014/main" id="{CC17277B-80BC-4F65-95FD-BCEF79B6EE91}"/>
              </a:ext>
            </a:extLst>
          </p:cNvPr>
          <p:cNvSpPr/>
          <p:nvPr/>
        </p:nvSpPr>
        <p:spPr>
          <a:xfrm>
            <a:off x="4083566" y="5212305"/>
            <a:ext cx="691981" cy="24454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final line caption">
            <a:extLst>
              <a:ext uri="{FF2B5EF4-FFF2-40B4-BE49-F238E27FC236}">
                <a16:creationId xmlns:a16="http://schemas.microsoft.com/office/drawing/2014/main" id="{08AEBE3D-A615-4CB3-A8A6-EE9BD3E5C99D}"/>
              </a:ext>
            </a:extLst>
          </p:cNvPr>
          <p:cNvSpPr txBox="1"/>
          <p:nvPr/>
        </p:nvSpPr>
        <p:spPr>
          <a:xfrm>
            <a:off x="734149" y="6132084"/>
            <a:ext cx="10723706" cy="461665"/>
          </a:xfrm>
          <a:prstGeom prst="rect">
            <a:avLst/>
          </a:prstGeom>
          <a:solidFill>
            <a:srgbClr val="CBEBE6"/>
          </a:solidFill>
        </p:spPr>
        <p:txBody>
          <a:bodyPr wrap="square" rtlCol="0">
            <a:spAutoFit/>
          </a:bodyPr>
          <a:lstStyle/>
          <a:p>
            <a:pPr algn="ctr"/>
            <a:r>
              <a:rPr lang="en-GB" sz="2400" dirty="0">
                <a:solidFill>
                  <a:srgbClr val="595959"/>
                </a:solidFill>
              </a:rPr>
              <a:t>Compare the values with any available targets that are realistic/relevant.</a:t>
            </a:r>
          </a:p>
        </p:txBody>
      </p:sp>
      <p:sp>
        <p:nvSpPr>
          <p:cNvPr id="69" name="first line caption">
            <a:extLst>
              <a:ext uri="{FF2B5EF4-FFF2-40B4-BE49-F238E27FC236}">
                <a16:creationId xmlns:a16="http://schemas.microsoft.com/office/drawing/2014/main" id="{A699C376-FB1B-44BF-BEC2-0B705A49A709}"/>
              </a:ext>
            </a:extLst>
          </p:cNvPr>
          <p:cNvSpPr txBox="1"/>
          <p:nvPr/>
        </p:nvSpPr>
        <p:spPr>
          <a:xfrm>
            <a:off x="734149" y="799223"/>
            <a:ext cx="10723706" cy="461665"/>
          </a:xfrm>
          <a:prstGeom prst="rect">
            <a:avLst/>
          </a:prstGeom>
          <a:solidFill>
            <a:srgbClr val="CBEBE6"/>
          </a:solidFill>
        </p:spPr>
        <p:txBody>
          <a:bodyPr wrap="square" rtlCol="0">
            <a:spAutoFit/>
          </a:bodyPr>
          <a:lstStyle/>
          <a:p>
            <a:pPr algn="ctr"/>
            <a:r>
              <a:rPr lang="en-GB" sz="2400" dirty="0">
                <a:solidFill>
                  <a:srgbClr val="595959"/>
                </a:solidFill>
              </a:rPr>
              <a:t>Note minimum and maximum values.</a:t>
            </a:r>
          </a:p>
        </p:txBody>
      </p:sp>
      <p:sp>
        <p:nvSpPr>
          <p:cNvPr id="70" name="first line caption">
            <a:extLst>
              <a:ext uri="{FF2B5EF4-FFF2-40B4-BE49-F238E27FC236}">
                <a16:creationId xmlns:a16="http://schemas.microsoft.com/office/drawing/2014/main" id="{865C7A0D-5F36-4AE9-B1EA-023A941FF07A}"/>
              </a:ext>
            </a:extLst>
          </p:cNvPr>
          <p:cNvSpPr txBox="1"/>
          <p:nvPr/>
        </p:nvSpPr>
        <p:spPr>
          <a:xfrm>
            <a:off x="734149" y="799223"/>
            <a:ext cx="10723706" cy="461665"/>
          </a:xfrm>
          <a:prstGeom prst="rect">
            <a:avLst/>
          </a:prstGeom>
          <a:solidFill>
            <a:srgbClr val="CBEBE6"/>
          </a:solidFill>
        </p:spPr>
        <p:txBody>
          <a:bodyPr wrap="square" rtlCol="0">
            <a:spAutoFit/>
          </a:bodyPr>
          <a:lstStyle/>
          <a:p>
            <a:pPr algn="ctr"/>
            <a:r>
              <a:rPr lang="en-GB" sz="2400" dirty="0">
                <a:solidFill>
                  <a:srgbClr val="595959"/>
                </a:solidFill>
              </a:rPr>
              <a:t>Compare the values within each </a:t>
            </a:r>
            <a:r>
              <a:rPr lang="en-GB" sz="2400" dirty="0" err="1">
                <a:solidFill>
                  <a:srgbClr val="595959"/>
                </a:solidFill>
              </a:rPr>
              <a:t>stratifier</a:t>
            </a:r>
            <a:r>
              <a:rPr lang="en-GB" sz="2400" dirty="0">
                <a:solidFill>
                  <a:srgbClr val="595959"/>
                </a:solidFill>
              </a:rPr>
              <a:t> with the national average.</a:t>
            </a:r>
          </a:p>
        </p:txBody>
      </p:sp>
    </p:spTree>
    <p:extLst>
      <p:ext uri="{BB962C8B-B14F-4D97-AF65-F5344CB8AC3E}">
        <p14:creationId xmlns:p14="http://schemas.microsoft.com/office/powerpoint/2010/main" val="30722977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2"/>
                                        </p:tgtEl>
                                      </p:cBhvr>
                                    </p:animEffect>
                                    <p:set>
                                      <p:cBhvr>
                                        <p:cTn id="12" dur="1" fill="hold">
                                          <p:stCondLst>
                                            <p:cond delay="499"/>
                                          </p:stCondLst>
                                        </p:cTn>
                                        <p:tgtEl>
                                          <p:spTgt spid="5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53"/>
                                        </p:tgtEl>
                                      </p:cBhvr>
                                    </p:animEffect>
                                    <p:set>
                                      <p:cBhvr>
                                        <p:cTn id="21" dur="1" fill="hold">
                                          <p:stCondLst>
                                            <p:cond delay="499"/>
                                          </p:stCondLst>
                                        </p:cTn>
                                        <p:tgtEl>
                                          <p:spTgt spid="53"/>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69"/>
                                        </p:tgtEl>
                                        <p:attrNameLst>
                                          <p:attrName>style.visibility</p:attrName>
                                        </p:attrNameLst>
                                      </p:cBhvr>
                                      <p:to>
                                        <p:strVal val="visible"/>
                                      </p:to>
                                    </p:set>
                                    <p:animEffect transition="in" filter="wipe(up)">
                                      <p:cBhvr>
                                        <p:cTn id="36" dur="500"/>
                                        <p:tgtEl>
                                          <p:spTgt spid="6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55"/>
                                        </p:tgtEl>
                                      </p:cBhvr>
                                    </p:animEffect>
                                    <p:set>
                                      <p:cBhvr>
                                        <p:cTn id="41" dur="1" fill="hold">
                                          <p:stCondLst>
                                            <p:cond delay="499"/>
                                          </p:stCondLst>
                                        </p:cTn>
                                        <p:tgtEl>
                                          <p:spTgt spid="55"/>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56"/>
                                        </p:tgtEl>
                                      </p:cBhvr>
                                    </p:animEffect>
                                    <p:set>
                                      <p:cBhvr>
                                        <p:cTn id="44" dur="1" fill="hold">
                                          <p:stCondLst>
                                            <p:cond delay="499"/>
                                          </p:stCondLst>
                                        </p:cTn>
                                        <p:tgtEl>
                                          <p:spTgt spid="56"/>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57"/>
                                        </p:tgtEl>
                                      </p:cBhvr>
                                    </p:animEffect>
                                    <p:set>
                                      <p:cBhvr>
                                        <p:cTn id="47" dur="1" fill="hold">
                                          <p:stCondLst>
                                            <p:cond delay="499"/>
                                          </p:stCondLst>
                                        </p:cTn>
                                        <p:tgtEl>
                                          <p:spTgt spid="57"/>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69"/>
                                        </p:tgtEl>
                                      </p:cBhvr>
                                    </p:animEffect>
                                    <p:set>
                                      <p:cBhvr>
                                        <p:cTn id="50" dur="1" fill="hold">
                                          <p:stCondLst>
                                            <p:cond delay="499"/>
                                          </p:stCondLst>
                                        </p:cTn>
                                        <p:tgtEl>
                                          <p:spTgt spid="69"/>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58"/>
                                        </p:tgtEl>
                                      </p:cBhvr>
                                    </p:animEffect>
                                    <p:set>
                                      <p:cBhvr>
                                        <p:cTn id="59" dur="1" fill="hold">
                                          <p:stCondLst>
                                            <p:cond delay="499"/>
                                          </p:stCondLst>
                                        </p:cTn>
                                        <p:tgtEl>
                                          <p:spTgt spid="58"/>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59"/>
                                        </p:tgtEl>
                                      </p:cBhvr>
                                    </p:animEffect>
                                    <p:set>
                                      <p:cBhvr>
                                        <p:cTn id="68" dur="1" fill="hold">
                                          <p:stCondLst>
                                            <p:cond delay="499"/>
                                          </p:stCondLst>
                                        </p:cTn>
                                        <p:tgtEl>
                                          <p:spTgt spid="59"/>
                                        </p:tgtEl>
                                        <p:attrNameLst>
                                          <p:attrName>style.visibility</p:attrName>
                                        </p:attrNameLst>
                                      </p:cBhvr>
                                      <p:to>
                                        <p:strVal val="hidden"/>
                                      </p:to>
                                    </p:set>
                                  </p:childTnLst>
                                </p:cTn>
                              </p:par>
                            </p:childTnLst>
                          </p:cTn>
                        </p:par>
                        <p:par>
                          <p:cTn id="69" fill="hold">
                            <p:stCondLst>
                              <p:cond delay="500"/>
                            </p:stCondLst>
                            <p:childTnLst>
                              <p:par>
                                <p:cTn id="70" presetID="22" presetClass="entr" presetSubtype="1" fill="hold" grpId="0" nodeType="after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wipe(up)">
                                      <p:cBhvr>
                                        <p:cTn id="72" dur="500"/>
                                        <p:tgtEl>
                                          <p:spTgt spid="7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500"/>
                                        <p:tgtEl>
                                          <p:spTgt spid="6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fade">
                                      <p:cBhvr>
                                        <p:cTn id="80" dur="500"/>
                                        <p:tgtEl>
                                          <p:spTgt spid="6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animEffect transition="in" filter="fade">
                                      <p:cBhvr>
                                        <p:cTn id="83" dur="500"/>
                                        <p:tgtEl>
                                          <p:spTgt spid="6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0"/>
                                        </p:tgtEl>
                                      </p:cBhvr>
                                    </p:animEffect>
                                    <p:set>
                                      <p:cBhvr>
                                        <p:cTn id="88" dur="1" fill="hold">
                                          <p:stCondLst>
                                            <p:cond delay="499"/>
                                          </p:stCondLst>
                                        </p:cTn>
                                        <p:tgtEl>
                                          <p:spTgt spid="70"/>
                                        </p:tgtEl>
                                        <p:attrNameLst>
                                          <p:attrName>style.visibility</p:attrName>
                                        </p:attrNameLst>
                                      </p:cBhvr>
                                      <p:to>
                                        <p:strVal val="hidden"/>
                                      </p:to>
                                    </p:set>
                                  </p:childTnLst>
                                </p:cTn>
                              </p:par>
                            </p:childTnLst>
                          </p:cTn>
                        </p:par>
                        <p:par>
                          <p:cTn id="89" fill="hold">
                            <p:stCondLst>
                              <p:cond delay="500"/>
                            </p:stCondLst>
                            <p:childTnLst>
                              <p:par>
                                <p:cTn id="90" presetID="22" presetClass="entr" presetSubtype="1" fill="hold" grpId="0"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up)">
                                      <p:cBhvr>
                                        <p:cTn id="9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1" grpId="0" animBg="1"/>
      <p:bldP spid="62" grpId="0" animBg="1"/>
      <p:bldP spid="68" grpId="0" animBg="1"/>
      <p:bldP spid="69" grpId="0" animBg="1"/>
      <p:bldP spid="69" grpId="1" animBg="1"/>
      <p:bldP spid="70" grpId="0" animBg="1"/>
      <p:bldP spid="7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64E8E2-DCCD-45C9-A3FE-E566053DB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7470"/>
            <a:ext cx="12192000" cy="4187244"/>
          </a:xfrm>
          <a:prstGeom prst="rect">
            <a:avLst/>
          </a:prstGeom>
        </p:spPr>
      </p:pic>
      <p:sp>
        <p:nvSpPr>
          <p:cNvPr id="3" name="Rectangle 2">
            <a:extLst>
              <a:ext uri="{FF2B5EF4-FFF2-40B4-BE49-F238E27FC236}">
                <a16:creationId xmlns:a16="http://schemas.microsoft.com/office/drawing/2014/main" id="{E07235AB-5DF3-4A18-AE8A-D3813C510997}"/>
              </a:ext>
            </a:extLst>
          </p:cNvPr>
          <p:cNvSpPr/>
          <p:nvPr/>
        </p:nvSpPr>
        <p:spPr>
          <a:xfrm>
            <a:off x="6272100" y="5420011"/>
            <a:ext cx="446567" cy="244549"/>
          </a:xfrm>
          <a:prstGeom prst="rect">
            <a:avLst/>
          </a:prstGeom>
          <a:solidFill>
            <a:srgbClr val="F9F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65000"/>
                    <a:lumOff val="35000"/>
                  </a:schemeClr>
                </a:solidFill>
                <a:latin typeface="Arial" panose="020B0604020202020204" pitchFamily="34" charset="0"/>
                <a:cs typeface="Arial" panose="020B0604020202020204" pitchFamily="34" charset="0"/>
              </a:rPr>
              <a:t>77%</a:t>
            </a:r>
            <a:endParaRPr lang="en-GB" sz="9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5" name="header">
            <a:extLst>
              <a:ext uri="{FF2B5EF4-FFF2-40B4-BE49-F238E27FC236}">
                <a16:creationId xmlns:a16="http://schemas.microsoft.com/office/drawing/2014/main" id="{82964918-3EA9-4A4B-B769-0885A9BC7C31}"/>
              </a:ext>
            </a:extLst>
          </p:cNvPr>
          <p:cNvGrpSpPr/>
          <p:nvPr/>
        </p:nvGrpSpPr>
        <p:grpSpPr>
          <a:xfrm>
            <a:off x="-1235" y="-815"/>
            <a:ext cx="10754959" cy="611122"/>
            <a:chOff x="-1235" y="-815"/>
            <a:chExt cx="10754959" cy="611122"/>
          </a:xfrm>
        </p:grpSpPr>
        <p:sp>
          <p:nvSpPr>
            <p:cNvPr id="16" name="TextBox 15">
              <a:extLst>
                <a:ext uri="{FF2B5EF4-FFF2-40B4-BE49-F238E27FC236}">
                  <a16:creationId xmlns:a16="http://schemas.microsoft.com/office/drawing/2014/main" id="{8CB93DD0-14B5-441D-ABDF-9E79B586D17C}"/>
                </a:ext>
              </a:extLst>
            </p:cNvPr>
            <p:cNvSpPr txBox="1"/>
            <p:nvPr/>
          </p:nvSpPr>
          <p:spPr>
            <a:xfrm>
              <a:off x="734149" y="21482"/>
              <a:ext cx="10019575" cy="584775"/>
            </a:xfrm>
            <a:prstGeom prst="rect">
              <a:avLst/>
            </a:prstGeom>
            <a:noFill/>
          </p:spPr>
          <p:txBody>
            <a:bodyPr wrap="square">
              <a:spAutoFit/>
            </a:bodyPr>
            <a:lstStyle/>
            <a:p>
              <a:r>
                <a:rPr lang="en-US" sz="3200">
                  <a:solidFill>
                    <a:srgbClr val="595959"/>
                  </a:solidFill>
                </a:rPr>
                <a:t>Individual indicators</a:t>
              </a:r>
              <a:endParaRPr lang="en-GB" sz="3200" dirty="0">
                <a:solidFill>
                  <a:srgbClr val="595959"/>
                </a:solidFill>
              </a:endParaRPr>
            </a:p>
          </p:txBody>
        </p:sp>
        <p:pic>
          <p:nvPicPr>
            <p:cNvPr id="17" name="Picture 16">
              <a:extLst>
                <a:ext uri="{FF2B5EF4-FFF2-40B4-BE49-F238E27FC236}">
                  <a16:creationId xmlns:a16="http://schemas.microsoft.com/office/drawing/2014/main" id="{66B6C6F3-AF40-48F8-A58D-7943626CE47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52" name="highlight1 staff">
            <a:extLst>
              <a:ext uri="{FF2B5EF4-FFF2-40B4-BE49-F238E27FC236}">
                <a16:creationId xmlns:a16="http://schemas.microsoft.com/office/drawing/2014/main" id="{3B7CB56A-F0B1-4371-A2D3-04B4CD344A99}"/>
              </a:ext>
            </a:extLst>
          </p:cNvPr>
          <p:cNvSpPr/>
          <p:nvPr/>
        </p:nvSpPr>
        <p:spPr>
          <a:xfrm>
            <a:off x="921270" y="2155086"/>
            <a:ext cx="1999730" cy="361468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final line caption">
            <a:extLst>
              <a:ext uri="{FF2B5EF4-FFF2-40B4-BE49-F238E27FC236}">
                <a16:creationId xmlns:a16="http://schemas.microsoft.com/office/drawing/2014/main" id="{08AEBE3D-A615-4CB3-A8A6-EE9BD3E5C99D}"/>
              </a:ext>
            </a:extLst>
          </p:cNvPr>
          <p:cNvSpPr txBox="1"/>
          <p:nvPr/>
        </p:nvSpPr>
        <p:spPr>
          <a:xfrm>
            <a:off x="734149" y="6132084"/>
            <a:ext cx="10723706" cy="461665"/>
          </a:xfrm>
          <a:prstGeom prst="rect">
            <a:avLst/>
          </a:prstGeom>
          <a:solidFill>
            <a:srgbClr val="CBEBE6"/>
          </a:solidFill>
        </p:spPr>
        <p:txBody>
          <a:bodyPr wrap="square" rtlCol="0">
            <a:spAutoFit/>
          </a:bodyPr>
          <a:lstStyle/>
          <a:p>
            <a:pPr algn="ctr"/>
            <a:r>
              <a:rPr lang="en-GB" sz="2400" dirty="0">
                <a:solidFill>
                  <a:srgbClr val="595959"/>
                </a:solidFill>
              </a:rPr>
              <a:t>Compare findings of previous facility surveys with current findings.</a:t>
            </a:r>
          </a:p>
        </p:txBody>
      </p:sp>
      <p:sp>
        <p:nvSpPr>
          <p:cNvPr id="69" name="first line caption">
            <a:extLst>
              <a:ext uri="{FF2B5EF4-FFF2-40B4-BE49-F238E27FC236}">
                <a16:creationId xmlns:a16="http://schemas.microsoft.com/office/drawing/2014/main" id="{A699C376-FB1B-44BF-BEC2-0B705A49A709}"/>
              </a:ext>
            </a:extLst>
          </p:cNvPr>
          <p:cNvSpPr txBox="1"/>
          <p:nvPr/>
        </p:nvSpPr>
        <p:spPr>
          <a:xfrm>
            <a:off x="734149" y="791309"/>
            <a:ext cx="10723706" cy="461665"/>
          </a:xfrm>
          <a:prstGeom prst="rect">
            <a:avLst/>
          </a:prstGeom>
          <a:solidFill>
            <a:srgbClr val="CBEBE6"/>
          </a:solidFill>
        </p:spPr>
        <p:txBody>
          <a:bodyPr wrap="square" rtlCol="0">
            <a:spAutoFit/>
          </a:bodyPr>
          <a:lstStyle/>
          <a:p>
            <a:pPr algn="ctr"/>
            <a:r>
              <a:rPr lang="en-GB" sz="2400" dirty="0">
                <a:solidFill>
                  <a:srgbClr val="595959"/>
                </a:solidFill>
              </a:rPr>
              <a:t>Compare the performance of the different indicators.</a:t>
            </a:r>
          </a:p>
        </p:txBody>
      </p:sp>
      <p:sp>
        <p:nvSpPr>
          <p:cNvPr id="23" name="highlight2 diagnostics">
            <a:extLst>
              <a:ext uri="{FF2B5EF4-FFF2-40B4-BE49-F238E27FC236}">
                <a16:creationId xmlns:a16="http://schemas.microsoft.com/office/drawing/2014/main" id="{C865146E-E803-41B3-A1EA-DA7C4D043D98}"/>
              </a:ext>
            </a:extLst>
          </p:cNvPr>
          <p:cNvSpPr/>
          <p:nvPr/>
        </p:nvSpPr>
        <p:spPr>
          <a:xfrm>
            <a:off x="4096270" y="2155086"/>
            <a:ext cx="2799830" cy="361468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highlight3 medicines">
            <a:extLst>
              <a:ext uri="{FF2B5EF4-FFF2-40B4-BE49-F238E27FC236}">
                <a16:creationId xmlns:a16="http://schemas.microsoft.com/office/drawing/2014/main" id="{BDB76F00-5F22-4A53-8548-D2BC1B7B2A5C}"/>
              </a:ext>
            </a:extLst>
          </p:cNvPr>
          <p:cNvSpPr/>
          <p:nvPr/>
        </p:nvSpPr>
        <p:spPr>
          <a:xfrm>
            <a:off x="8080972" y="2155086"/>
            <a:ext cx="1278928" cy="3614680"/>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206556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up)">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69"/>
                                        </p:tgtEl>
                                      </p:cBhvr>
                                    </p:animEffect>
                                    <p:set>
                                      <p:cBhvr>
                                        <p:cTn id="25" dur="1" fill="hold">
                                          <p:stCondLst>
                                            <p:cond delay="499"/>
                                          </p:stCondLst>
                                        </p:cTn>
                                        <p:tgtEl>
                                          <p:spTgt spid="69"/>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2"/>
                                        </p:tgtEl>
                                      </p:cBhvr>
                                    </p:animEffect>
                                    <p:set>
                                      <p:cBhvr>
                                        <p:cTn id="28" dur="1" fill="hold">
                                          <p:stCondLst>
                                            <p:cond delay="499"/>
                                          </p:stCondLst>
                                        </p:cTn>
                                        <p:tgtEl>
                                          <p:spTgt spid="52"/>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24"/>
                                        </p:tgtEl>
                                      </p:cBhvr>
                                    </p:animEffect>
                                    <p:set>
                                      <p:cBhvr>
                                        <p:cTn id="34" dur="1" fill="hold">
                                          <p:stCondLst>
                                            <p:cond delay="499"/>
                                          </p:stCondLst>
                                        </p:cTn>
                                        <p:tgtEl>
                                          <p:spTgt spid="24"/>
                                        </p:tgtEl>
                                        <p:attrNameLst>
                                          <p:attrName>style.visibility</p:attrName>
                                        </p:attrNameLst>
                                      </p:cBhvr>
                                      <p:to>
                                        <p:strVal val="hidden"/>
                                      </p:to>
                                    </p:se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wipe(up)">
                                      <p:cBhvr>
                                        <p:cTn id="3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68" grpId="0" animBg="1"/>
      <p:bldP spid="69" grpId="0" animBg="1"/>
      <p:bldP spid="69" grpId="1" animBg="1"/>
      <p:bldP spid="23" grpId="0" animBg="1"/>
      <p:bldP spid="23" grpId="1" animBg="1"/>
      <p:bldP spid="24" grpId="0" animBg="1"/>
      <p:bldP spid="2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GB" sz="3200" dirty="0">
                  <a:solidFill>
                    <a:srgbClr val="595959"/>
                  </a:solidFill>
                </a:rPr>
                <a:t>Individual indicators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78" name="bullet01">
            <a:extLst>
              <a:ext uri="{FF2B5EF4-FFF2-40B4-BE49-F238E27FC236}">
                <a16:creationId xmlns:a16="http://schemas.microsoft.com/office/drawing/2014/main" id="{487301FD-6CAC-47D3-8FEF-13120B882D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21" y="1045552"/>
            <a:ext cx="117692" cy="122400"/>
          </a:xfrm>
          <a:prstGeom prst="rect">
            <a:avLst/>
          </a:prstGeom>
        </p:spPr>
      </p:pic>
      <p:sp>
        <p:nvSpPr>
          <p:cNvPr id="77" name="bulletText1">
            <a:extLst>
              <a:ext uri="{FF2B5EF4-FFF2-40B4-BE49-F238E27FC236}">
                <a16:creationId xmlns:a16="http://schemas.microsoft.com/office/drawing/2014/main" id="{D144AE5E-F9D3-4D99-BB35-74500526B5B6}"/>
              </a:ext>
            </a:extLst>
          </p:cNvPr>
          <p:cNvSpPr txBox="1"/>
          <p:nvPr/>
        </p:nvSpPr>
        <p:spPr>
          <a:xfrm>
            <a:off x="1163591" y="875920"/>
            <a:ext cx="10508704"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Most HHFA indicators are expressed as </a:t>
            </a:r>
            <a:r>
              <a:rPr lang="en-GB" sz="2400" b="1" dirty="0">
                <a:solidFill>
                  <a:schemeClr val="tx1">
                    <a:lumMod val="65000"/>
                    <a:lumOff val="35000"/>
                  </a:schemeClr>
                </a:solidFill>
              </a:rPr>
              <a:t>percentages</a:t>
            </a:r>
            <a:r>
              <a:rPr lang="en-GB" sz="2400" dirty="0">
                <a:solidFill>
                  <a:schemeClr val="tx1">
                    <a:lumMod val="65000"/>
                    <a:lumOff val="35000"/>
                  </a:schemeClr>
                </a:solidFill>
              </a:rPr>
              <a:t>.</a:t>
            </a:r>
          </a:p>
        </p:txBody>
      </p:sp>
      <p:sp>
        <p:nvSpPr>
          <p:cNvPr id="81" name="bulletText2">
            <a:extLst>
              <a:ext uri="{FF2B5EF4-FFF2-40B4-BE49-F238E27FC236}">
                <a16:creationId xmlns:a16="http://schemas.microsoft.com/office/drawing/2014/main" id="{17295DE3-68A8-4DA8-BCEE-B46F182AB65E}"/>
              </a:ext>
            </a:extLst>
          </p:cNvPr>
          <p:cNvSpPr txBox="1"/>
          <p:nvPr/>
        </p:nvSpPr>
        <p:spPr>
          <a:xfrm>
            <a:off x="1163591" y="1495732"/>
            <a:ext cx="10508704"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It is also important to consider the </a:t>
            </a:r>
            <a:r>
              <a:rPr lang="en-GB" sz="2400" b="1" dirty="0">
                <a:solidFill>
                  <a:schemeClr val="tx1">
                    <a:lumMod val="65000"/>
                    <a:lumOff val="35000"/>
                  </a:schemeClr>
                </a:solidFill>
              </a:rPr>
              <a:t>absolute numbers</a:t>
            </a:r>
            <a:r>
              <a:rPr lang="en-GB" sz="2400" dirty="0">
                <a:solidFill>
                  <a:schemeClr val="tx1">
                    <a:lumMod val="65000"/>
                    <a:lumOff val="35000"/>
                  </a:schemeClr>
                </a:solidFill>
              </a:rPr>
              <a:t>.</a:t>
            </a:r>
          </a:p>
        </p:txBody>
      </p:sp>
      <p:sp>
        <p:nvSpPr>
          <p:cNvPr id="25" name="grid1">
            <a:extLst>
              <a:ext uri="{FF2B5EF4-FFF2-40B4-BE49-F238E27FC236}">
                <a16:creationId xmlns:a16="http://schemas.microsoft.com/office/drawing/2014/main" id="{A5C1713F-F1FE-E1ED-A8DF-CE64A99BC0F5}"/>
              </a:ext>
            </a:extLst>
          </p:cNvPr>
          <p:cNvSpPr txBox="1"/>
          <p:nvPr/>
        </p:nvSpPr>
        <p:spPr>
          <a:xfrm>
            <a:off x="649107" y="2039237"/>
            <a:ext cx="10847484" cy="1341533"/>
          </a:xfrm>
          <a:prstGeom prst="rect">
            <a:avLst/>
          </a:prstGeom>
          <a:solidFill>
            <a:srgbClr val="DEEBF7"/>
          </a:solidFill>
        </p:spPr>
        <p:txBody>
          <a:bodyPr vert="horz" wrap="square" lIns="91440" tIns="900000" rIns="91440" bIns="45720" rtlCol="0" anchor="ctr">
            <a:noAutofit/>
          </a:bodyPr>
          <a:lstStyle>
            <a:defPPr>
              <a:defRPr lang="en-US"/>
            </a:defPPr>
            <a:lvl1pPr algn="ctr">
              <a:lnSpc>
                <a:spcPct val="90000"/>
              </a:lnSpc>
              <a:spcBef>
                <a:spcPct val="0"/>
              </a:spcBef>
              <a:buNone/>
              <a:defRPr sz="2400">
                <a:solidFill>
                  <a:schemeClr val="tx1">
                    <a:lumMod val="65000"/>
                    <a:lumOff val="35000"/>
                  </a:schemeClr>
                </a:solidFill>
                <a:latin typeface="+mj-lt"/>
                <a:ea typeface="+mj-ea"/>
                <a:cs typeface="+mj-cs"/>
              </a:defRPr>
            </a:lvl1pPr>
          </a:lstStyle>
          <a:p>
            <a:endParaRPr lang="en-GB" dirty="0"/>
          </a:p>
        </p:txBody>
      </p:sp>
      <p:sp>
        <p:nvSpPr>
          <p:cNvPr id="51" name="example">
            <a:extLst>
              <a:ext uri="{FF2B5EF4-FFF2-40B4-BE49-F238E27FC236}">
                <a16:creationId xmlns:a16="http://schemas.microsoft.com/office/drawing/2014/main" id="{C954DA67-9D1F-4F32-A417-65A8C0817427}"/>
              </a:ext>
            </a:extLst>
          </p:cNvPr>
          <p:cNvSpPr txBox="1"/>
          <p:nvPr/>
        </p:nvSpPr>
        <p:spPr>
          <a:xfrm>
            <a:off x="890703" y="2326241"/>
            <a:ext cx="496189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Example: </a:t>
            </a:r>
            <a:r>
              <a:rPr lang="en-GB" sz="2400" dirty="0">
                <a:solidFill>
                  <a:schemeClr val="tx1">
                    <a:lumMod val="65000"/>
                    <a:lumOff val="35000"/>
                  </a:schemeClr>
                </a:solidFill>
              </a:rPr>
              <a:t>Country A</a:t>
            </a:r>
          </a:p>
        </p:txBody>
      </p:sp>
      <p:pic>
        <p:nvPicPr>
          <p:cNvPr id="82" name="bullet02">
            <a:extLst>
              <a:ext uri="{FF2B5EF4-FFF2-40B4-BE49-F238E27FC236}">
                <a16:creationId xmlns:a16="http://schemas.microsoft.com/office/drawing/2014/main" id="{DC07EF40-1CC8-4C69-B6B7-3380838A09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21" y="1665364"/>
            <a:ext cx="117692" cy="122400"/>
          </a:xfrm>
          <a:prstGeom prst="rect">
            <a:avLst/>
          </a:prstGeom>
        </p:spPr>
      </p:pic>
      <p:sp>
        <p:nvSpPr>
          <p:cNvPr id="49" name="grid2">
            <a:extLst>
              <a:ext uri="{FF2B5EF4-FFF2-40B4-BE49-F238E27FC236}">
                <a16:creationId xmlns:a16="http://schemas.microsoft.com/office/drawing/2014/main" id="{BF8F6423-282F-4B57-BC52-60388D5A262E}"/>
              </a:ext>
            </a:extLst>
          </p:cNvPr>
          <p:cNvSpPr txBox="1"/>
          <p:nvPr/>
        </p:nvSpPr>
        <p:spPr>
          <a:xfrm>
            <a:off x="649107" y="3530600"/>
            <a:ext cx="5360074" cy="3005659"/>
          </a:xfrm>
          <a:prstGeom prst="rect">
            <a:avLst/>
          </a:prstGeom>
          <a:solidFill>
            <a:srgbClr val="CBEBE6"/>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79" name="header 500">
            <a:extLst>
              <a:ext uri="{FF2B5EF4-FFF2-40B4-BE49-F238E27FC236}">
                <a16:creationId xmlns:a16="http://schemas.microsoft.com/office/drawing/2014/main" id="{C08B1B0E-4117-4A2E-A84F-B71BA4693052}"/>
              </a:ext>
            </a:extLst>
          </p:cNvPr>
          <p:cNvSpPr/>
          <p:nvPr/>
        </p:nvSpPr>
        <p:spPr>
          <a:xfrm>
            <a:off x="835221" y="3694981"/>
            <a:ext cx="4964741" cy="730153"/>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595959"/>
                </a:solidFill>
              </a:rPr>
              <a:t>Total country facilities = 500</a:t>
            </a:r>
          </a:p>
        </p:txBody>
      </p:sp>
      <p:pic>
        <p:nvPicPr>
          <p:cNvPr id="67" name="500-bullet1">
            <a:extLst>
              <a:ext uri="{FF2B5EF4-FFF2-40B4-BE49-F238E27FC236}">
                <a16:creationId xmlns:a16="http://schemas.microsoft.com/office/drawing/2014/main" id="{CB12802D-C4F3-4F90-83AE-2CEC7FD271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899" y="4993923"/>
            <a:ext cx="117692" cy="122400"/>
          </a:xfrm>
          <a:prstGeom prst="rect">
            <a:avLst/>
          </a:prstGeom>
        </p:spPr>
      </p:pic>
      <p:sp>
        <p:nvSpPr>
          <p:cNvPr id="55" name="500-bulletText1">
            <a:extLst>
              <a:ext uri="{FF2B5EF4-FFF2-40B4-BE49-F238E27FC236}">
                <a16:creationId xmlns:a16="http://schemas.microsoft.com/office/drawing/2014/main" id="{BFEB7ACE-4B83-4C29-9210-486FF46BEA6C}"/>
              </a:ext>
            </a:extLst>
          </p:cNvPr>
          <p:cNvSpPr txBox="1"/>
          <p:nvPr/>
        </p:nvSpPr>
        <p:spPr>
          <a:xfrm>
            <a:off x="1390362" y="4845200"/>
            <a:ext cx="460385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Scale-up needs fewer resources</a:t>
            </a:r>
          </a:p>
        </p:txBody>
      </p:sp>
      <p:pic>
        <p:nvPicPr>
          <p:cNvPr id="68" name="500-bullet2">
            <a:extLst>
              <a:ext uri="{FF2B5EF4-FFF2-40B4-BE49-F238E27FC236}">
                <a16:creationId xmlns:a16="http://schemas.microsoft.com/office/drawing/2014/main" id="{37CA46D4-0C66-445A-921E-6D5AC7E00A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899" y="5625289"/>
            <a:ext cx="117692" cy="122400"/>
          </a:xfrm>
          <a:prstGeom prst="rect">
            <a:avLst/>
          </a:prstGeom>
        </p:spPr>
      </p:pic>
      <p:sp>
        <p:nvSpPr>
          <p:cNvPr id="56" name="500-bulletText2">
            <a:extLst>
              <a:ext uri="{FF2B5EF4-FFF2-40B4-BE49-F238E27FC236}">
                <a16:creationId xmlns:a16="http://schemas.microsoft.com/office/drawing/2014/main" id="{43524804-9F41-44B9-9A43-ADCA50B98652}"/>
              </a:ext>
            </a:extLst>
          </p:cNvPr>
          <p:cNvSpPr txBox="1"/>
          <p:nvPr/>
        </p:nvSpPr>
        <p:spPr>
          <a:xfrm>
            <a:off x="1388925" y="5472488"/>
            <a:ext cx="452872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100</a:t>
            </a:r>
            <a:r>
              <a:rPr lang="en-GB" sz="2400" dirty="0">
                <a:solidFill>
                  <a:schemeClr val="tx1">
                    <a:lumMod val="65000"/>
                    <a:lumOff val="35000"/>
                  </a:schemeClr>
                </a:solidFill>
              </a:rPr>
              <a:t> facilities need to add the service</a:t>
            </a:r>
          </a:p>
        </p:txBody>
      </p:sp>
      <p:sp>
        <p:nvSpPr>
          <p:cNvPr id="50" name="grid3">
            <a:extLst>
              <a:ext uri="{FF2B5EF4-FFF2-40B4-BE49-F238E27FC236}">
                <a16:creationId xmlns:a16="http://schemas.microsoft.com/office/drawing/2014/main" id="{0B339A15-724C-4D80-8CF0-4CA535C0FA3E}"/>
              </a:ext>
            </a:extLst>
          </p:cNvPr>
          <p:cNvSpPr txBox="1"/>
          <p:nvPr/>
        </p:nvSpPr>
        <p:spPr>
          <a:xfrm>
            <a:off x="6144424" y="3526110"/>
            <a:ext cx="5360074" cy="3005660"/>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80" name="header5000">
            <a:extLst>
              <a:ext uri="{FF2B5EF4-FFF2-40B4-BE49-F238E27FC236}">
                <a16:creationId xmlns:a16="http://schemas.microsoft.com/office/drawing/2014/main" id="{D9FD0AFD-BB61-4866-B566-41C99695826D}"/>
              </a:ext>
            </a:extLst>
          </p:cNvPr>
          <p:cNvSpPr/>
          <p:nvPr/>
        </p:nvSpPr>
        <p:spPr>
          <a:xfrm>
            <a:off x="6325334" y="3694981"/>
            <a:ext cx="4969127" cy="730153"/>
          </a:xfrm>
          <a:prstGeom prst="rect">
            <a:avLst/>
          </a:prstGeom>
          <a:solidFill>
            <a:srgbClr val="B3C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595959"/>
                </a:solidFill>
              </a:rPr>
              <a:t>Total country facilities = 5 000</a:t>
            </a:r>
          </a:p>
        </p:txBody>
      </p:sp>
      <p:pic>
        <p:nvPicPr>
          <p:cNvPr id="74" name="5000-bullet1">
            <a:extLst>
              <a:ext uri="{FF2B5EF4-FFF2-40B4-BE49-F238E27FC236}">
                <a16:creationId xmlns:a16="http://schemas.microsoft.com/office/drawing/2014/main" id="{CA83D32E-2E8D-4BA0-86A9-31AF669AF6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0245" y="4993923"/>
            <a:ext cx="117692" cy="122400"/>
          </a:xfrm>
          <a:prstGeom prst="rect">
            <a:avLst/>
          </a:prstGeom>
        </p:spPr>
      </p:pic>
      <p:pic>
        <p:nvPicPr>
          <p:cNvPr id="75" name="5000-bullet2">
            <a:extLst>
              <a:ext uri="{FF2B5EF4-FFF2-40B4-BE49-F238E27FC236}">
                <a16:creationId xmlns:a16="http://schemas.microsoft.com/office/drawing/2014/main" id="{7E4ADCA9-C464-420A-904B-91C39EF420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0245" y="5625289"/>
            <a:ext cx="117692" cy="122400"/>
          </a:xfrm>
          <a:prstGeom prst="rect">
            <a:avLst/>
          </a:prstGeom>
        </p:spPr>
      </p:pic>
      <p:sp>
        <p:nvSpPr>
          <p:cNvPr id="62" name="5000-bulletText1">
            <a:extLst>
              <a:ext uri="{FF2B5EF4-FFF2-40B4-BE49-F238E27FC236}">
                <a16:creationId xmlns:a16="http://schemas.microsoft.com/office/drawing/2014/main" id="{4993E8F8-FDC5-47FA-8052-F394128A2C87}"/>
              </a:ext>
            </a:extLst>
          </p:cNvPr>
          <p:cNvSpPr txBox="1"/>
          <p:nvPr/>
        </p:nvSpPr>
        <p:spPr>
          <a:xfrm>
            <a:off x="6883424" y="4845200"/>
            <a:ext cx="45287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Scale-up needs more resources</a:t>
            </a:r>
          </a:p>
        </p:txBody>
      </p:sp>
      <p:sp>
        <p:nvSpPr>
          <p:cNvPr id="63" name="5000-bulletText2">
            <a:extLst>
              <a:ext uri="{FF2B5EF4-FFF2-40B4-BE49-F238E27FC236}">
                <a16:creationId xmlns:a16="http://schemas.microsoft.com/office/drawing/2014/main" id="{FA1A28ED-8C84-4D8E-85F3-4B6C9772876E}"/>
              </a:ext>
            </a:extLst>
          </p:cNvPr>
          <p:cNvSpPr txBox="1"/>
          <p:nvPr/>
        </p:nvSpPr>
        <p:spPr>
          <a:xfrm>
            <a:off x="6878297" y="5472488"/>
            <a:ext cx="463305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1 000</a:t>
            </a:r>
            <a:r>
              <a:rPr lang="en-GB" sz="2400" dirty="0">
                <a:solidFill>
                  <a:schemeClr val="tx1">
                    <a:lumMod val="65000"/>
                    <a:lumOff val="35000"/>
                  </a:schemeClr>
                </a:solidFill>
              </a:rPr>
              <a:t> facilities need to add the service</a:t>
            </a:r>
          </a:p>
        </p:txBody>
      </p:sp>
      <p:sp>
        <p:nvSpPr>
          <p:cNvPr id="76" name="goal">
            <a:extLst>
              <a:ext uri="{FF2B5EF4-FFF2-40B4-BE49-F238E27FC236}">
                <a16:creationId xmlns:a16="http://schemas.microsoft.com/office/drawing/2014/main" id="{C829D26A-841E-40BA-B20D-3DD71AFB9EDA}"/>
              </a:ext>
            </a:extLst>
          </p:cNvPr>
          <p:cNvSpPr txBox="1"/>
          <p:nvPr/>
        </p:nvSpPr>
        <p:spPr>
          <a:xfrm>
            <a:off x="890702" y="2814544"/>
            <a:ext cx="1005390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Goal: </a:t>
            </a:r>
            <a:r>
              <a:rPr lang="en-GB" sz="2400" dirty="0">
                <a:solidFill>
                  <a:schemeClr val="tx1">
                    <a:lumMod val="65000"/>
                    <a:lumOff val="35000"/>
                  </a:schemeClr>
                </a:solidFill>
              </a:rPr>
              <a:t>Increase antiretroviral therapy availability from 60% to 80%</a:t>
            </a:r>
          </a:p>
        </p:txBody>
      </p:sp>
    </p:spTree>
    <p:custDataLst>
      <p:tags r:id="rId1"/>
    </p:custDataLst>
    <p:extLst>
      <p:ext uri="{BB962C8B-B14F-4D97-AF65-F5344CB8AC3E}">
        <p14:creationId xmlns:p14="http://schemas.microsoft.com/office/powerpoint/2010/main" val="12170207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500" fill="hold"/>
                                        <p:tgtEl>
                                          <p:spTgt spid="78"/>
                                        </p:tgtEl>
                                        <p:attrNameLst>
                                          <p:attrName>ppt_w</p:attrName>
                                        </p:attrNameLst>
                                      </p:cBhvr>
                                      <p:tavLst>
                                        <p:tav tm="0">
                                          <p:val>
                                            <p:fltVal val="0"/>
                                          </p:val>
                                        </p:tav>
                                        <p:tav tm="100000">
                                          <p:val>
                                            <p:strVal val="#ppt_w"/>
                                          </p:val>
                                        </p:tav>
                                      </p:tavLst>
                                    </p:anim>
                                    <p:anim calcmode="lin" valueType="num">
                                      <p:cBhvr>
                                        <p:cTn id="8" dur="500" fill="hold"/>
                                        <p:tgtEl>
                                          <p:spTgt spid="78"/>
                                        </p:tgtEl>
                                        <p:attrNameLst>
                                          <p:attrName>ppt_h</p:attrName>
                                        </p:attrNameLst>
                                      </p:cBhvr>
                                      <p:tavLst>
                                        <p:tav tm="0">
                                          <p:val>
                                            <p:fltVal val="0"/>
                                          </p:val>
                                        </p:tav>
                                        <p:tav tm="100000">
                                          <p:val>
                                            <p:strVal val="#ppt_h"/>
                                          </p:val>
                                        </p:tav>
                                      </p:tavLst>
                                    </p:anim>
                                    <p:anim calcmode="lin" valueType="num">
                                      <p:cBhvr>
                                        <p:cTn id="9" dur="500" fill="hold"/>
                                        <p:tgtEl>
                                          <p:spTgt spid="78"/>
                                        </p:tgtEl>
                                        <p:attrNameLst>
                                          <p:attrName>style.rotation</p:attrName>
                                        </p:attrNameLst>
                                      </p:cBhvr>
                                      <p:tavLst>
                                        <p:tav tm="0">
                                          <p:val>
                                            <p:fltVal val="90"/>
                                          </p:val>
                                        </p:tav>
                                        <p:tav tm="100000">
                                          <p:val>
                                            <p:fltVal val="0"/>
                                          </p:val>
                                        </p:tav>
                                      </p:tavLst>
                                    </p:anim>
                                    <p:animEffect transition="in" filter="fade">
                                      <p:cBhvr>
                                        <p:cTn id="10" dur="500"/>
                                        <p:tgtEl>
                                          <p:spTgt spid="7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7"/>
                                        </p:tgtEl>
                                        <p:attrNameLst>
                                          <p:attrName>style.visibility</p:attrName>
                                        </p:attrNameLst>
                                      </p:cBhvr>
                                      <p:to>
                                        <p:strVal val="visible"/>
                                      </p:to>
                                    </p:set>
                                    <p:animEffect transition="in" filter="fade">
                                      <p:cBhvr>
                                        <p:cTn id="14" dur="500"/>
                                        <p:tgtEl>
                                          <p:spTgt spid="77"/>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p:cTn id="19" dur="500" fill="hold"/>
                                        <p:tgtEl>
                                          <p:spTgt spid="82"/>
                                        </p:tgtEl>
                                        <p:attrNameLst>
                                          <p:attrName>ppt_w</p:attrName>
                                        </p:attrNameLst>
                                      </p:cBhvr>
                                      <p:tavLst>
                                        <p:tav tm="0">
                                          <p:val>
                                            <p:fltVal val="0"/>
                                          </p:val>
                                        </p:tav>
                                        <p:tav tm="100000">
                                          <p:val>
                                            <p:strVal val="#ppt_w"/>
                                          </p:val>
                                        </p:tav>
                                      </p:tavLst>
                                    </p:anim>
                                    <p:anim calcmode="lin" valueType="num">
                                      <p:cBhvr>
                                        <p:cTn id="20" dur="500" fill="hold"/>
                                        <p:tgtEl>
                                          <p:spTgt spid="82"/>
                                        </p:tgtEl>
                                        <p:attrNameLst>
                                          <p:attrName>ppt_h</p:attrName>
                                        </p:attrNameLst>
                                      </p:cBhvr>
                                      <p:tavLst>
                                        <p:tav tm="0">
                                          <p:val>
                                            <p:fltVal val="0"/>
                                          </p:val>
                                        </p:tav>
                                        <p:tav tm="100000">
                                          <p:val>
                                            <p:strVal val="#ppt_h"/>
                                          </p:val>
                                        </p:tav>
                                      </p:tavLst>
                                    </p:anim>
                                    <p:anim calcmode="lin" valueType="num">
                                      <p:cBhvr>
                                        <p:cTn id="21" dur="500" fill="hold"/>
                                        <p:tgtEl>
                                          <p:spTgt spid="82"/>
                                        </p:tgtEl>
                                        <p:attrNameLst>
                                          <p:attrName>style.rotation</p:attrName>
                                        </p:attrNameLst>
                                      </p:cBhvr>
                                      <p:tavLst>
                                        <p:tav tm="0">
                                          <p:val>
                                            <p:fltVal val="90"/>
                                          </p:val>
                                        </p:tav>
                                        <p:tav tm="100000">
                                          <p:val>
                                            <p:fltVal val="0"/>
                                          </p:val>
                                        </p:tav>
                                      </p:tavLst>
                                    </p:anim>
                                    <p:animEffect transition="in" filter="fade">
                                      <p:cBhvr>
                                        <p:cTn id="22" dur="500"/>
                                        <p:tgtEl>
                                          <p:spTgt spid="8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left)">
                                      <p:cBhvr>
                                        <p:cTn id="45" dur="500"/>
                                        <p:tgtEl>
                                          <p:spTgt spid="49"/>
                                        </p:tgtEl>
                                      </p:cBhvr>
                                    </p:animEffect>
                                  </p:childTnLst>
                                </p:cTn>
                              </p:par>
                            </p:childTnLst>
                          </p:cTn>
                        </p:par>
                        <p:par>
                          <p:cTn id="46" fill="hold">
                            <p:stCondLst>
                              <p:cond delay="500"/>
                            </p:stCondLst>
                            <p:childTnLst>
                              <p:par>
                                <p:cTn id="47" presetID="22" presetClass="entr" presetSubtype="1" fill="hold" grpId="0" nodeType="after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wipe(up)">
                                      <p:cBhvr>
                                        <p:cTn id="49" dur="500"/>
                                        <p:tgtEl>
                                          <p:spTgt spid="79"/>
                                        </p:tgtEl>
                                      </p:cBhvr>
                                    </p:animEffect>
                                  </p:childTnLst>
                                </p:cTn>
                              </p:par>
                            </p:childTnLst>
                          </p:cTn>
                        </p:par>
                      </p:childTnLst>
                    </p:cTn>
                  </p:par>
                  <p:par>
                    <p:cTn id="50" fill="hold">
                      <p:stCondLst>
                        <p:cond delay="indefinite"/>
                      </p:stCondLst>
                      <p:childTnLst>
                        <p:par>
                          <p:cTn id="51" fill="hold">
                            <p:stCondLst>
                              <p:cond delay="0"/>
                            </p:stCondLst>
                            <p:childTnLst>
                              <p:par>
                                <p:cTn id="52" presetID="31" presetClass="entr" presetSubtype="0" fill="hold" nodeType="clickEffect">
                                  <p:stCondLst>
                                    <p:cond delay="0"/>
                                  </p:stCondLst>
                                  <p:childTnLst>
                                    <p:set>
                                      <p:cBhvr>
                                        <p:cTn id="53" dur="1" fill="hold">
                                          <p:stCondLst>
                                            <p:cond delay="0"/>
                                          </p:stCondLst>
                                        </p:cTn>
                                        <p:tgtEl>
                                          <p:spTgt spid="67"/>
                                        </p:tgtEl>
                                        <p:attrNameLst>
                                          <p:attrName>style.visibility</p:attrName>
                                        </p:attrNameLst>
                                      </p:cBhvr>
                                      <p:to>
                                        <p:strVal val="visible"/>
                                      </p:to>
                                    </p:set>
                                    <p:anim calcmode="lin" valueType="num">
                                      <p:cBhvr>
                                        <p:cTn id="54" dur="500" fill="hold"/>
                                        <p:tgtEl>
                                          <p:spTgt spid="67"/>
                                        </p:tgtEl>
                                        <p:attrNameLst>
                                          <p:attrName>ppt_w</p:attrName>
                                        </p:attrNameLst>
                                      </p:cBhvr>
                                      <p:tavLst>
                                        <p:tav tm="0">
                                          <p:val>
                                            <p:fltVal val="0"/>
                                          </p:val>
                                        </p:tav>
                                        <p:tav tm="100000">
                                          <p:val>
                                            <p:strVal val="#ppt_w"/>
                                          </p:val>
                                        </p:tav>
                                      </p:tavLst>
                                    </p:anim>
                                    <p:anim calcmode="lin" valueType="num">
                                      <p:cBhvr>
                                        <p:cTn id="55" dur="500" fill="hold"/>
                                        <p:tgtEl>
                                          <p:spTgt spid="67"/>
                                        </p:tgtEl>
                                        <p:attrNameLst>
                                          <p:attrName>ppt_h</p:attrName>
                                        </p:attrNameLst>
                                      </p:cBhvr>
                                      <p:tavLst>
                                        <p:tav tm="0">
                                          <p:val>
                                            <p:fltVal val="0"/>
                                          </p:val>
                                        </p:tav>
                                        <p:tav tm="100000">
                                          <p:val>
                                            <p:strVal val="#ppt_h"/>
                                          </p:val>
                                        </p:tav>
                                      </p:tavLst>
                                    </p:anim>
                                    <p:anim calcmode="lin" valueType="num">
                                      <p:cBhvr>
                                        <p:cTn id="56" dur="500" fill="hold"/>
                                        <p:tgtEl>
                                          <p:spTgt spid="67"/>
                                        </p:tgtEl>
                                        <p:attrNameLst>
                                          <p:attrName>style.rotation</p:attrName>
                                        </p:attrNameLst>
                                      </p:cBhvr>
                                      <p:tavLst>
                                        <p:tav tm="0">
                                          <p:val>
                                            <p:fltVal val="90"/>
                                          </p:val>
                                        </p:tav>
                                        <p:tav tm="100000">
                                          <p:val>
                                            <p:fltVal val="0"/>
                                          </p:val>
                                        </p:tav>
                                      </p:tavLst>
                                    </p:anim>
                                    <p:animEffect transition="in" filter="fade">
                                      <p:cBhvr>
                                        <p:cTn id="57" dur="500"/>
                                        <p:tgtEl>
                                          <p:spTgt spid="67"/>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31" presetClass="entr" presetSubtype="0" fill="hold" nodeType="clickEffect">
                                  <p:stCondLst>
                                    <p:cond delay="0"/>
                                  </p:stCondLst>
                                  <p:childTnLst>
                                    <p:set>
                                      <p:cBhvr>
                                        <p:cTn id="65" dur="1" fill="hold">
                                          <p:stCondLst>
                                            <p:cond delay="0"/>
                                          </p:stCondLst>
                                        </p:cTn>
                                        <p:tgtEl>
                                          <p:spTgt spid="68"/>
                                        </p:tgtEl>
                                        <p:attrNameLst>
                                          <p:attrName>style.visibility</p:attrName>
                                        </p:attrNameLst>
                                      </p:cBhvr>
                                      <p:to>
                                        <p:strVal val="visible"/>
                                      </p:to>
                                    </p:set>
                                    <p:anim calcmode="lin" valueType="num">
                                      <p:cBhvr>
                                        <p:cTn id="66" dur="500" fill="hold"/>
                                        <p:tgtEl>
                                          <p:spTgt spid="68"/>
                                        </p:tgtEl>
                                        <p:attrNameLst>
                                          <p:attrName>ppt_w</p:attrName>
                                        </p:attrNameLst>
                                      </p:cBhvr>
                                      <p:tavLst>
                                        <p:tav tm="0">
                                          <p:val>
                                            <p:fltVal val="0"/>
                                          </p:val>
                                        </p:tav>
                                        <p:tav tm="100000">
                                          <p:val>
                                            <p:strVal val="#ppt_w"/>
                                          </p:val>
                                        </p:tav>
                                      </p:tavLst>
                                    </p:anim>
                                    <p:anim calcmode="lin" valueType="num">
                                      <p:cBhvr>
                                        <p:cTn id="67" dur="500" fill="hold"/>
                                        <p:tgtEl>
                                          <p:spTgt spid="68"/>
                                        </p:tgtEl>
                                        <p:attrNameLst>
                                          <p:attrName>ppt_h</p:attrName>
                                        </p:attrNameLst>
                                      </p:cBhvr>
                                      <p:tavLst>
                                        <p:tav tm="0">
                                          <p:val>
                                            <p:fltVal val="0"/>
                                          </p:val>
                                        </p:tav>
                                        <p:tav tm="100000">
                                          <p:val>
                                            <p:strVal val="#ppt_h"/>
                                          </p:val>
                                        </p:tav>
                                      </p:tavLst>
                                    </p:anim>
                                    <p:anim calcmode="lin" valueType="num">
                                      <p:cBhvr>
                                        <p:cTn id="68" dur="500" fill="hold"/>
                                        <p:tgtEl>
                                          <p:spTgt spid="68"/>
                                        </p:tgtEl>
                                        <p:attrNameLst>
                                          <p:attrName>style.rotation</p:attrName>
                                        </p:attrNameLst>
                                      </p:cBhvr>
                                      <p:tavLst>
                                        <p:tav tm="0">
                                          <p:val>
                                            <p:fltVal val="90"/>
                                          </p:val>
                                        </p:tav>
                                        <p:tav tm="100000">
                                          <p:val>
                                            <p:fltVal val="0"/>
                                          </p:val>
                                        </p:tav>
                                      </p:tavLst>
                                    </p:anim>
                                    <p:animEffect transition="in" filter="fade">
                                      <p:cBhvr>
                                        <p:cTn id="69" dur="500"/>
                                        <p:tgtEl>
                                          <p:spTgt spid="68"/>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fade">
                                      <p:cBhvr>
                                        <p:cTn id="73" dur="500"/>
                                        <p:tgtEl>
                                          <p:spTgt spid="5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wipe(left)">
                                      <p:cBhvr>
                                        <p:cTn id="78" dur="500"/>
                                        <p:tgtEl>
                                          <p:spTgt spid="50"/>
                                        </p:tgtEl>
                                      </p:cBhvr>
                                    </p:animEffect>
                                  </p:childTnLst>
                                </p:cTn>
                              </p:par>
                            </p:childTnLst>
                          </p:cTn>
                        </p:par>
                        <p:par>
                          <p:cTn id="79" fill="hold">
                            <p:stCondLst>
                              <p:cond delay="500"/>
                            </p:stCondLst>
                            <p:childTnLst>
                              <p:par>
                                <p:cTn id="80" presetID="22" presetClass="entr" presetSubtype="1"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Effect transition="in" filter="wipe(up)">
                                      <p:cBhvr>
                                        <p:cTn id="82" dur="500"/>
                                        <p:tgtEl>
                                          <p:spTgt spid="80"/>
                                        </p:tgtEl>
                                      </p:cBhvr>
                                    </p:animEffect>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nodeType="clickEffect">
                                  <p:stCondLst>
                                    <p:cond delay="0"/>
                                  </p:stCondLst>
                                  <p:childTnLst>
                                    <p:set>
                                      <p:cBhvr>
                                        <p:cTn id="86" dur="1" fill="hold">
                                          <p:stCondLst>
                                            <p:cond delay="0"/>
                                          </p:stCondLst>
                                        </p:cTn>
                                        <p:tgtEl>
                                          <p:spTgt spid="74"/>
                                        </p:tgtEl>
                                        <p:attrNameLst>
                                          <p:attrName>style.visibility</p:attrName>
                                        </p:attrNameLst>
                                      </p:cBhvr>
                                      <p:to>
                                        <p:strVal val="visible"/>
                                      </p:to>
                                    </p:set>
                                    <p:anim calcmode="lin" valueType="num">
                                      <p:cBhvr>
                                        <p:cTn id="87" dur="500" fill="hold"/>
                                        <p:tgtEl>
                                          <p:spTgt spid="74"/>
                                        </p:tgtEl>
                                        <p:attrNameLst>
                                          <p:attrName>ppt_w</p:attrName>
                                        </p:attrNameLst>
                                      </p:cBhvr>
                                      <p:tavLst>
                                        <p:tav tm="0">
                                          <p:val>
                                            <p:fltVal val="0"/>
                                          </p:val>
                                        </p:tav>
                                        <p:tav tm="100000">
                                          <p:val>
                                            <p:strVal val="#ppt_w"/>
                                          </p:val>
                                        </p:tav>
                                      </p:tavLst>
                                    </p:anim>
                                    <p:anim calcmode="lin" valueType="num">
                                      <p:cBhvr>
                                        <p:cTn id="88" dur="500" fill="hold"/>
                                        <p:tgtEl>
                                          <p:spTgt spid="74"/>
                                        </p:tgtEl>
                                        <p:attrNameLst>
                                          <p:attrName>ppt_h</p:attrName>
                                        </p:attrNameLst>
                                      </p:cBhvr>
                                      <p:tavLst>
                                        <p:tav tm="0">
                                          <p:val>
                                            <p:fltVal val="0"/>
                                          </p:val>
                                        </p:tav>
                                        <p:tav tm="100000">
                                          <p:val>
                                            <p:strVal val="#ppt_h"/>
                                          </p:val>
                                        </p:tav>
                                      </p:tavLst>
                                    </p:anim>
                                    <p:anim calcmode="lin" valueType="num">
                                      <p:cBhvr>
                                        <p:cTn id="89" dur="500" fill="hold"/>
                                        <p:tgtEl>
                                          <p:spTgt spid="74"/>
                                        </p:tgtEl>
                                        <p:attrNameLst>
                                          <p:attrName>style.rotation</p:attrName>
                                        </p:attrNameLst>
                                      </p:cBhvr>
                                      <p:tavLst>
                                        <p:tav tm="0">
                                          <p:val>
                                            <p:fltVal val="90"/>
                                          </p:val>
                                        </p:tav>
                                        <p:tav tm="100000">
                                          <p:val>
                                            <p:fltVal val="0"/>
                                          </p:val>
                                        </p:tav>
                                      </p:tavLst>
                                    </p:anim>
                                    <p:animEffect transition="in" filter="fade">
                                      <p:cBhvr>
                                        <p:cTn id="90" dur="500"/>
                                        <p:tgtEl>
                                          <p:spTgt spid="74"/>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fade">
                                      <p:cBhvr>
                                        <p:cTn id="94" dur="500"/>
                                        <p:tgtEl>
                                          <p:spTgt spid="62"/>
                                        </p:tgtEl>
                                      </p:cBhvr>
                                    </p:animEffect>
                                  </p:childTnLst>
                                </p:cTn>
                              </p:par>
                            </p:childTnLst>
                          </p:cTn>
                        </p:par>
                      </p:childTnLst>
                    </p:cTn>
                  </p:par>
                  <p:par>
                    <p:cTn id="95" fill="hold">
                      <p:stCondLst>
                        <p:cond delay="indefinite"/>
                      </p:stCondLst>
                      <p:childTnLst>
                        <p:par>
                          <p:cTn id="96" fill="hold">
                            <p:stCondLst>
                              <p:cond delay="0"/>
                            </p:stCondLst>
                            <p:childTnLst>
                              <p:par>
                                <p:cTn id="97" presetID="31" presetClass="entr" presetSubtype="0" fill="hold" nodeType="clickEffect">
                                  <p:stCondLst>
                                    <p:cond delay="0"/>
                                  </p:stCondLst>
                                  <p:childTnLst>
                                    <p:set>
                                      <p:cBhvr>
                                        <p:cTn id="98" dur="1" fill="hold">
                                          <p:stCondLst>
                                            <p:cond delay="0"/>
                                          </p:stCondLst>
                                        </p:cTn>
                                        <p:tgtEl>
                                          <p:spTgt spid="75"/>
                                        </p:tgtEl>
                                        <p:attrNameLst>
                                          <p:attrName>style.visibility</p:attrName>
                                        </p:attrNameLst>
                                      </p:cBhvr>
                                      <p:to>
                                        <p:strVal val="visible"/>
                                      </p:to>
                                    </p:set>
                                    <p:anim calcmode="lin" valueType="num">
                                      <p:cBhvr>
                                        <p:cTn id="99" dur="500" fill="hold"/>
                                        <p:tgtEl>
                                          <p:spTgt spid="75"/>
                                        </p:tgtEl>
                                        <p:attrNameLst>
                                          <p:attrName>ppt_w</p:attrName>
                                        </p:attrNameLst>
                                      </p:cBhvr>
                                      <p:tavLst>
                                        <p:tav tm="0">
                                          <p:val>
                                            <p:fltVal val="0"/>
                                          </p:val>
                                        </p:tav>
                                        <p:tav tm="100000">
                                          <p:val>
                                            <p:strVal val="#ppt_w"/>
                                          </p:val>
                                        </p:tav>
                                      </p:tavLst>
                                    </p:anim>
                                    <p:anim calcmode="lin" valueType="num">
                                      <p:cBhvr>
                                        <p:cTn id="100" dur="500" fill="hold"/>
                                        <p:tgtEl>
                                          <p:spTgt spid="75"/>
                                        </p:tgtEl>
                                        <p:attrNameLst>
                                          <p:attrName>ppt_h</p:attrName>
                                        </p:attrNameLst>
                                      </p:cBhvr>
                                      <p:tavLst>
                                        <p:tav tm="0">
                                          <p:val>
                                            <p:fltVal val="0"/>
                                          </p:val>
                                        </p:tav>
                                        <p:tav tm="100000">
                                          <p:val>
                                            <p:strVal val="#ppt_h"/>
                                          </p:val>
                                        </p:tav>
                                      </p:tavLst>
                                    </p:anim>
                                    <p:anim calcmode="lin" valueType="num">
                                      <p:cBhvr>
                                        <p:cTn id="101" dur="500" fill="hold"/>
                                        <p:tgtEl>
                                          <p:spTgt spid="75"/>
                                        </p:tgtEl>
                                        <p:attrNameLst>
                                          <p:attrName>style.rotation</p:attrName>
                                        </p:attrNameLst>
                                      </p:cBhvr>
                                      <p:tavLst>
                                        <p:tav tm="0">
                                          <p:val>
                                            <p:fltVal val="90"/>
                                          </p:val>
                                        </p:tav>
                                        <p:tav tm="100000">
                                          <p:val>
                                            <p:fltVal val="0"/>
                                          </p:val>
                                        </p:tav>
                                      </p:tavLst>
                                    </p:anim>
                                    <p:animEffect transition="in" filter="fade">
                                      <p:cBhvr>
                                        <p:cTn id="102" dur="500"/>
                                        <p:tgtEl>
                                          <p:spTgt spid="75"/>
                                        </p:tgtEl>
                                      </p:cBhvr>
                                    </p:animEffec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63"/>
                                        </p:tgtEl>
                                        <p:attrNameLst>
                                          <p:attrName>style.visibility</p:attrName>
                                        </p:attrNameLst>
                                      </p:cBhvr>
                                      <p:to>
                                        <p:strVal val="visible"/>
                                      </p:to>
                                    </p:set>
                                    <p:animEffect transition="in" filter="fade">
                                      <p:cBhvr>
                                        <p:cTn id="10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1" grpId="0"/>
      <p:bldP spid="25" grpId="0" animBg="1"/>
      <p:bldP spid="51" grpId="0"/>
      <p:bldP spid="49" grpId="0" animBg="1"/>
      <p:bldP spid="79" grpId="0" animBg="1"/>
      <p:bldP spid="55" grpId="0"/>
      <p:bldP spid="56" grpId="0"/>
      <p:bldP spid="50" grpId="0" animBg="1"/>
      <p:bldP spid="80" grpId="0" animBg="1"/>
      <p:bldP spid="62" grpId="0"/>
      <p:bldP spid="63" grpId="0"/>
      <p:bldP spid="7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header">
            <a:extLst>
              <a:ext uri="{FF2B5EF4-FFF2-40B4-BE49-F238E27FC236}">
                <a16:creationId xmlns:a16="http://schemas.microsoft.com/office/drawing/2014/main" id="{82964918-3EA9-4A4B-B769-0885A9BC7C31}"/>
              </a:ext>
            </a:extLst>
          </p:cNvPr>
          <p:cNvGrpSpPr/>
          <p:nvPr/>
        </p:nvGrpSpPr>
        <p:grpSpPr>
          <a:xfrm>
            <a:off x="-1235" y="-815"/>
            <a:ext cx="10754959" cy="611122"/>
            <a:chOff x="-1235" y="-815"/>
            <a:chExt cx="10754959" cy="611122"/>
          </a:xfrm>
        </p:grpSpPr>
        <p:sp>
          <p:nvSpPr>
            <p:cNvPr id="16" name="TextBox 15">
              <a:extLst>
                <a:ext uri="{FF2B5EF4-FFF2-40B4-BE49-F238E27FC236}">
                  <a16:creationId xmlns:a16="http://schemas.microsoft.com/office/drawing/2014/main" id="{8CB93DD0-14B5-441D-ABDF-9E79B586D17C}"/>
                </a:ext>
              </a:extLst>
            </p:cNvPr>
            <p:cNvSpPr txBox="1"/>
            <p:nvPr/>
          </p:nvSpPr>
          <p:spPr>
            <a:xfrm>
              <a:off x="734149" y="21482"/>
              <a:ext cx="10019575" cy="584775"/>
            </a:xfrm>
            <a:prstGeom prst="rect">
              <a:avLst/>
            </a:prstGeom>
            <a:noFill/>
          </p:spPr>
          <p:txBody>
            <a:bodyPr wrap="square">
              <a:spAutoFit/>
            </a:bodyPr>
            <a:lstStyle/>
            <a:p>
              <a:r>
                <a:rPr lang="en-US" sz="3200">
                  <a:solidFill>
                    <a:srgbClr val="595959"/>
                  </a:solidFill>
                </a:rPr>
                <a:t>Patterns</a:t>
              </a:r>
              <a:endParaRPr lang="en-GB" sz="3200" dirty="0">
                <a:solidFill>
                  <a:srgbClr val="595959"/>
                </a:solidFill>
              </a:endParaRPr>
            </a:p>
          </p:txBody>
        </p:sp>
        <p:pic>
          <p:nvPicPr>
            <p:cNvPr id="17" name="Picture 16">
              <a:extLst>
                <a:ext uri="{FF2B5EF4-FFF2-40B4-BE49-F238E27FC236}">
                  <a16:creationId xmlns:a16="http://schemas.microsoft.com/office/drawing/2014/main" id="{66B6C6F3-AF40-48F8-A58D-7943626CE4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6" name="Picture 5">
            <a:extLst>
              <a:ext uri="{FF2B5EF4-FFF2-40B4-BE49-F238E27FC236}">
                <a16:creationId xmlns:a16="http://schemas.microsoft.com/office/drawing/2014/main" id="{6A8DAD36-B0FE-458B-9C44-51514E3831FA}"/>
              </a:ext>
            </a:extLst>
          </p:cNvPr>
          <p:cNvPicPr>
            <a:picLocks noChangeAspect="1"/>
          </p:cNvPicPr>
          <p:nvPr/>
        </p:nvPicPr>
        <p:blipFill>
          <a:blip r:embed="rId4"/>
          <a:stretch>
            <a:fillRect/>
          </a:stretch>
        </p:blipFill>
        <p:spPr>
          <a:xfrm>
            <a:off x="0" y="1578624"/>
            <a:ext cx="12192000" cy="3700751"/>
          </a:xfrm>
          <a:prstGeom prst="rect">
            <a:avLst/>
          </a:prstGeom>
        </p:spPr>
      </p:pic>
      <p:sp>
        <p:nvSpPr>
          <p:cNvPr id="7" name="bulletText1">
            <a:extLst>
              <a:ext uri="{FF2B5EF4-FFF2-40B4-BE49-F238E27FC236}">
                <a16:creationId xmlns:a16="http://schemas.microsoft.com/office/drawing/2014/main" id="{15A45521-CDCC-4272-9786-1C5068AE7BE8}"/>
              </a:ext>
            </a:extLst>
          </p:cNvPr>
          <p:cNvSpPr txBox="1"/>
          <p:nvPr/>
        </p:nvSpPr>
        <p:spPr>
          <a:xfrm>
            <a:off x="957228" y="5532369"/>
            <a:ext cx="11349072"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Do some indicators show poor performances across multiple </a:t>
            </a:r>
            <a:r>
              <a:rPr lang="en-GB" sz="2400" dirty="0" err="1">
                <a:solidFill>
                  <a:schemeClr val="tx1">
                    <a:lumMod val="65000"/>
                    <a:lumOff val="35000"/>
                  </a:schemeClr>
                </a:solidFill>
              </a:rPr>
              <a:t>stratifiers</a:t>
            </a:r>
            <a:r>
              <a:rPr lang="en-GB" sz="2400" dirty="0">
                <a:solidFill>
                  <a:schemeClr val="tx1">
                    <a:lumMod val="65000"/>
                    <a:lumOff val="35000"/>
                  </a:schemeClr>
                </a:solidFill>
              </a:rPr>
              <a:t>?</a:t>
            </a:r>
          </a:p>
        </p:txBody>
      </p:sp>
      <p:sp>
        <p:nvSpPr>
          <p:cNvPr id="8" name="bulletText2">
            <a:extLst>
              <a:ext uri="{FF2B5EF4-FFF2-40B4-BE49-F238E27FC236}">
                <a16:creationId xmlns:a16="http://schemas.microsoft.com/office/drawing/2014/main" id="{6438BCB0-95C4-4467-BE26-E5BE9AA57093}"/>
              </a:ext>
            </a:extLst>
          </p:cNvPr>
          <p:cNvSpPr txBox="1"/>
          <p:nvPr/>
        </p:nvSpPr>
        <p:spPr>
          <a:xfrm>
            <a:off x="957228" y="6185828"/>
            <a:ext cx="10862737" cy="461665"/>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pPr>
            <a:r>
              <a:rPr lang="en-GB" sz="2400" dirty="0">
                <a:solidFill>
                  <a:schemeClr val="tx1">
                    <a:lumMod val="65000"/>
                    <a:lumOff val="35000"/>
                  </a:schemeClr>
                </a:solidFill>
              </a:rPr>
              <a:t>Does a particular region show poor performance across multiple indicators?</a:t>
            </a:r>
            <a:endParaRPr lang="en-GB" sz="2400" b="1" dirty="0">
              <a:solidFill>
                <a:schemeClr val="tx1">
                  <a:lumMod val="65000"/>
                  <a:lumOff val="35000"/>
                </a:schemeClr>
              </a:solidFill>
            </a:endParaRPr>
          </a:p>
        </p:txBody>
      </p:sp>
      <p:pic>
        <p:nvPicPr>
          <p:cNvPr id="9" name="bullet01">
            <a:extLst>
              <a:ext uri="{FF2B5EF4-FFF2-40B4-BE49-F238E27FC236}">
                <a16:creationId xmlns:a16="http://schemas.microsoft.com/office/drawing/2014/main" id="{26A7391E-7481-45F1-979E-F52F21F0B0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857" y="5702001"/>
            <a:ext cx="162002" cy="122400"/>
          </a:xfrm>
          <a:prstGeom prst="rect">
            <a:avLst/>
          </a:prstGeom>
        </p:spPr>
      </p:pic>
      <p:pic>
        <p:nvPicPr>
          <p:cNvPr id="10" name="bullet02">
            <a:extLst>
              <a:ext uri="{FF2B5EF4-FFF2-40B4-BE49-F238E27FC236}">
                <a16:creationId xmlns:a16="http://schemas.microsoft.com/office/drawing/2014/main" id="{355D1C81-9CF4-4C56-B0FA-701D734CA2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859" y="6371009"/>
            <a:ext cx="117692" cy="122400"/>
          </a:xfrm>
          <a:prstGeom prst="rect">
            <a:avLst/>
          </a:prstGeom>
        </p:spPr>
      </p:pic>
      <p:sp>
        <p:nvSpPr>
          <p:cNvPr id="18" name="indicator green">
            <a:extLst>
              <a:ext uri="{FF2B5EF4-FFF2-40B4-BE49-F238E27FC236}">
                <a16:creationId xmlns:a16="http://schemas.microsoft.com/office/drawing/2014/main" id="{95977383-7D5E-4FE2-BB8B-6A5EA21BD32C}"/>
              </a:ext>
            </a:extLst>
          </p:cNvPr>
          <p:cNvSpPr txBox="1"/>
          <p:nvPr/>
        </p:nvSpPr>
        <p:spPr>
          <a:xfrm>
            <a:off x="4356847" y="346081"/>
            <a:ext cx="2823881" cy="707886"/>
          </a:xfrm>
          <a:prstGeom prst="rect">
            <a:avLst/>
          </a:prstGeom>
          <a:noFill/>
        </p:spPr>
        <p:txBody>
          <a:bodyPr wrap="square" rtlCol="0">
            <a:spAutoFit/>
          </a:bodyPr>
          <a:lstStyle/>
          <a:p>
            <a:pPr algn="ctr"/>
            <a:r>
              <a:rPr lang="en-GB" sz="2000" dirty="0">
                <a:solidFill>
                  <a:srgbClr val="31B09C"/>
                </a:solidFill>
              </a:rPr>
              <a:t>Indicators</a:t>
            </a:r>
            <a:br>
              <a:rPr lang="en-GB" sz="2000" dirty="0">
                <a:solidFill>
                  <a:srgbClr val="31B09C"/>
                </a:solidFill>
              </a:rPr>
            </a:br>
            <a:r>
              <a:rPr lang="en-GB" sz="2000" dirty="0">
                <a:solidFill>
                  <a:srgbClr val="31B09C"/>
                </a:solidFill>
              </a:rPr>
              <a:t>(Green: 50% or higher)</a:t>
            </a:r>
          </a:p>
        </p:txBody>
      </p:sp>
      <p:cxnSp>
        <p:nvCxnSpPr>
          <p:cNvPr id="31" name="Straight Arrow Connector 30">
            <a:extLst>
              <a:ext uri="{FF2B5EF4-FFF2-40B4-BE49-F238E27FC236}">
                <a16:creationId xmlns:a16="http://schemas.microsoft.com/office/drawing/2014/main" id="{05A35847-40EE-4CC9-8ADF-596638F54AAB}"/>
              </a:ext>
            </a:extLst>
          </p:cNvPr>
          <p:cNvCxnSpPr/>
          <p:nvPr/>
        </p:nvCxnSpPr>
        <p:spPr>
          <a:xfrm flipH="1">
            <a:off x="2447365" y="1053967"/>
            <a:ext cx="2918011" cy="936198"/>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77868D5-DCFA-4FC0-8AB7-9381766B6296}"/>
              </a:ext>
            </a:extLst>
          </p:cNvPr>
          <p:cNvCxnSpPr/>
          <p:nvPr/>
        </p:nvCxnSpPr>
        <p:spPr>
          <a:xfrm>
            <a:off x="5970494" y="1053967"/>
            <a:ext cx="2043953" cy="841950"/>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34" name="indicator red">
            <a:extLst>
              <a:ext uri="{FF2B5EF4-FFF2-40B4-BE49-F238E27FC236}">
                <a16:creationId xmlns:a16="http://schemas.microsoft.com/office/drawing/2014/main" id="{76F7CC92-A55E-4742-8F87-BDA9268347FB}"/>
              </a:ext>
            </a:extLst>
          </p:cNvPr>
          <p:cNvSpPr txBox="1"/>
          <p:nvPr/>
        </p:nvSpPr>
        <p:spPr>
          <a:xfrm>
            <a:off x="6289029" y="346081"/>
            <a:ext cx="2823881" cy="707886"/>
          </a:xfrm>
          <a:prstGeom prst="rect">
            <a:avLst/>
          </a:prstGeom>
          <a:noFill/>
        </p:spPr>
        <p:txBody>
          <a:bodyPr wrap="square" rtlCol="0">
            <a:spAutoFit/>
          </a:bodyPr>
          <a:lstStyle/>
          <a:p>
            <a:pPr algn="ctr"/>
            <a:r>
              <a:rPr lang="en-GB" sz="2000" dirty="0">
                <a:solidFill>
                  <a:srgbClr val="FF6161"/>
                </a:solidFill>
              </a:rPr>
              <a:t>Indicators</a:t>
            </a:r>
            <a:br>
              <a:rPr lang="en-GB" sz="2000" dirty="0">
                <a:solidFill>
                  <a:srgbClr val="FF6161"/>
                </a:solidFill>
              </a:rPr>
            </a:br>
            <a:r>
              <a:rPr lang="en-GB" sz="2000" dirty="0">
                <a:solidFill>
                  <a:srgbClr val="FF6161"/>
                </a:solidFill>
              </a:rPr>
              <a:t>(Pink: below 50%)</a:t>
            </a:r>
          </a:p>
        </p:txBody>
      </p:sp>
      <p:cxnSp>
        <p:nvCxnSpPr>
          <p:cNvPr id="35" name="Straight Arrow Connector 34">
            <a:extLst>
              <a:ext uri="{FF2B5EF4-FFF2-40B4-BE49-F238E27FC236}">
                <a16:creationId xmlns:a16="http://schemas.microsoft.com/office/drawing/2014/main" id="{6AC532D5-EB68-406D-8899-46D9323785FF}"/>
              </a:ext>
            </a:extLst>
          </p:cNvPr>
          <p:cNvCxnSpPr/>
          <p:nvPr/>
        </p:nvCxnSpPr>
        <p:spPr>
          <a:xfrm flipH="1">
            <a:off x="4379547" y="1053967"/>
            <a:ext cx="2918011" cy="936198"/>
          </a:xfrm>
          <a:prstGeom prst="straightConnector1">
            <a:avLst/>
          </a:prstGeom>
          <a:ln w="38100">
            <a:solidFill>
              <a:srgbClr val="FF616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FA55AD0-5068-4CF8-931B-8F24C7AC166B}"/>
              </a:ext>
            </a:extLst>
          </p:cNvPr>
          <p:cNvCxnSpPr>
            <a:cxnSpLocks/>
          </p:cNvCxnSpPr>
          <p:nvPr/>
        </p:nvCxnSpPr>
        <p:spPr>
          <a:xfrm>
            <a:off x="7902676" y="1053967"/>
            <a:ext cx="3142416" cy="936198"/>
          </a:xfrm>
          <a:prstGeom prst="straightConnector1">
            <a:avLst/>
          </a:prstGeom>
          <a:ln w="38100">
            <a:solidFill>
              <a:srgbClr val="FF6161"/>
            </a:solidFill>
            <a:tailEnd type="triangle"/>
          </a:ln>
        </p:spPr>
        <p:style>
          <a:lnRef idx="1">
            <a:schemeClr val="accent1"/>
          </a:lnRef>
          <a:fillRef idx="0">
            <a:schemeClr val="accent1"/>
          </a:fillRef>
          <a:effectRef idx="0">
            <a:schemeClr val="accent1"/>
          </a:effectRef>
          <a:fontRef idx="minor">
            <a:schemeClr val="tx1"/>
          </a:fontRef>
        </p:style>
      </p:cxnSp>
      <p:sp>
        <p:nvSpPr>
          <p:cNvPr id="38" name="highlight 1">
            <a:extLst>
              <a:ext uri="{FF2B5EF4-FFF2-40B4-BE49-F238E27FC236}">
                <a16:creationId xmlns:a16="http://schemas.microsoft.com/office/drawing/2014/main" id="{A7811833-89C3-4A39-A658-82210A83FDE1}"/>
              </a:ext>
            </a:extLst>
          </p:cNvPr>
          <p:cNvSpPr/>
          <p:nvPr/>
        </p:nvSpPr>
        <p:spPr>
          <a:xfrm>
            <a:off x="2804160" y="2181959"/>
            <a:ext cx="670561" cy="301626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highlight 2">
            <a:extLst>
              <a:ext uri="{FF2B5EF4-FFF2-40B4-BE49-F238E27FC236}">
                <a16:creationId xmlns:a16="http://schemas.microsoft.com/office/drawing/2014/main" id="{F40FA86B-BD8E-48CB-91CC-854673A5FDC3}"/>
              </a:ext>
            </a:extLst>
          </p:cNvPr>
          <p:cNvSpPr/>
          <p:nvPr/>
        </p:nvSpPr>
        <p:spPr>
          <a:xfrm>
            <a:off x="3474721" y="2181959"/>
            <a:ext cx="731519" cy="301626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highlight 3">
            <a:extLst>
              <a:ext uri="{FF2B5EF4-FFF2-40B4-BE49-F238E27FC236}">
                <a16:creationId xmlns:a16="http://schemas.microsoft.com/office/drawing/2014/main" id="{5F6A35D9-0693-4ACA-815F-BFDCAB070E30}"/>
              </a:ext>
            </a:extLst>
          </p:cNvPr>
          <p:cNvSpPr/>
          <p:nvPr/>
        </p:nvSpPr>
        <p:spPr>
          <a:xfrm>
            <a:off x="4206240" y="2181959"/>
            <a:ext cx="426720" cy="301626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highlight 4">
            <a:extLst>
              <a:ext uri="{FF2B5EF4-FFF2-40B4-BE49-F238E27FC236}">
                <a16:creationId xmlns:a16="http://schemas.microsoft.com/office/drawing/2014/main" id="{7FA2DA6F-9A15-4157-AC9F-7ABD58D31875}"/>
              </a:ext>
            </a:extLst>
          </p:cNvPr>
          <p:cNvSpPr/>
          <p:nvPr/>
        </p:nvSpPr>
        <p:spPr>
          <a:xfrm>
            <a:off x="4632959" y="2181959"/>
            <a:ext cx="731519" cy="301626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270314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9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 calcmode="lin" valueType="num">
                                      <p:cBhvr>
                                        <p:cTn id="21" dur="500" fill="hold"/>
                                        <p:tgtEl>
                                          <p:spTgt spid="10"/>
                                        </p:tgtEl>
                                        <p:attrNameLst>
                                          <p:attrName>style.rotation</p:attrName>
                                        </p:attrNameLst>
                                      </p:cBhvr>
                                      <p:tavLst>
                                        <p:tav tm="0">
                                          <p:val>
                                            <p:fltVal val="90"/>
                                          </p:val>
                                        </p:tav>
                                        <p:tav tm="100000">
                                          <p:val>
                                            <p:fltVal val="0"/>
                                          </p:val>
                                        </p:tav>
                                      </p:tavLst>
                                    </p:anim>
                                    <p:animEffect transition="in" filter="fade">
                                      <p:cBhvr>
                                        <p:cTn id="22" dur="500"/>
                                        <p:tgtEl>
                                          <p:spTgt spid="1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up)">
                                      <p:cBhvr>
                                        <p:cTn id="35" dur="500"/>
                                        <p:tgtEl>
                                          <p:spTgt spid="31"/>
                                        </p:tgtEl>
                                      </p:cBhvr>
                                    </p:animEffect>
                                  </p:childTnLst>
                                </p:cTn>
                              </p:par>
                              <p:par>
                                <p:cTn id="36" presetID="22" presetClass="entr" presetSubtype="1"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up)">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8"/>
                                        </p:tgtEl>
                                      </p:cBhvr>
                                    </p:animEffect>
                                    <p:set>
                                      <p:cBhvr>
                                        <p:cTn id="43" dur="1" fill="hold">
                                          <p:stCondLst>
                                            <p:cond delay="499"/>
                                          </p:stCondLst>
                                        </p:cTn>
                                        <p:tgtEl>
                                          <p:spTgt spid="18"/>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1"/>
                                        </p:tgtEl>
                                      </p:cBhvr>
                                    </p:animEffect>
                                    <p:set>
                                      <p:cBhvr>
                                        <p:cTn id="46" dur="1" fill="hold">
                                          <p:stCondLst>
                                            <p:cond delay="499"/>
                                          </p:stCondLst>
                                        </p:cTn>
                                        <p:tgtEl>
                                          <p:spTgt spid="31"/>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par>
                          <p:cTn id="54" fill="hold">
                            <p:stCondLst>
                              <p:cond delay="1000"/>
                            </p:stCondLst>
                            <p:childTnLst>
                              <p:par>
                                <p:cTn id="55" presetID="22" presetClass="entr" presetSubtype="1" fill="hold" nodeType="after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up)">
                                      <p:cBhvr>
                                        <p:cTn id="57" dur="500"/>
                                        <p:tgtEl>
                                          <p:spTgt spid="35"/>
                                        </p:tgtEl>
                                      </p:cBhvr>
                                    </p:animEffect>
                                  </p:childTnLst>
                                </p:cTn>
                              </p:par>
                              <p:par>
                                <p:cTn id="58" presetID="22" presetClass="entr" presetSubtype="1"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up)">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34"/>
                                        </p:tgtEl>
                                      </p:cBhvr>
                                    </p:animEffect>
                                    <p:set>
                                      <p:cBhvr>
                                        <p:cTn id="65" dur="1" fill="hold">
                                          <p:stCondLst>
                                            <p:cond delay="499"/>
                                          </p:stCondLst>
                                        </p:cTn>
                                        <p:tgtEl>
                                          <p:spTgt spid="34"/>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5"/>
                                        </p:tgtEl>
                                      </p:cBhvr>
                                    </p:animEffect>
                                    <p:set>
                                      <p:cBhvr>
                                        <p:cTn id="68" dur="1" fill="hold">
                                          <p:stCondLst>
                                            <p:cond delay="499"/>
                                          </p:stCondLst>
                                        </p:cTn>
                                        <p:tgtEl>
                                          <p:spTgt spid="35"/>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6"/>
                                        </p:tgtEl>
                                      </p:cBhvr>
                                    </p:animEffect>
                                    <p:set>
                                      <p:cBhvr>
                                        <p:cTn id="71" dur="1" fill="hold">
                                          <p:stCondLst>
                                            <p:cond delay="499"/>
                                          </p:stCondLst>
                                        </p:cTn>
                                        <p:tgtEl>
                                          <p:spTgt spid="36"/>
                                        </p:tgtEl>
                                        <p:attrNameLst>
                                          <p:attrName>style.visibility</p:attrName>
                                        </p:attrNameLst>
                                      </p:cBhvr>
                                      <p:to>
                                        <p:strVal val="hidden"/>
                                      </p:to>
                                    </p:se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38"/>
                                        </p:tgtEl>
                                      </p:cBhvr>
                                    </p:animEffect>
                                    <p:set>
                                      <p:cBhvr>
                                        <p:cTn id="80" dur="1" fill="hold">
                                          <p:stCondLst>
                                            <p:cond delay="499"/>
                                          </p:stCondLst>
                                        </p:cTn>
                                        <p:tgtEl>
                                          <p:spTgt spid="38"/>
                                        </p:tgtEl>
                                        <p:attrNameLst>
                                          <p:attrName>style.visibility</p:attrName>
                                        </p:attrNameLst>
                                      </p:cBhvr>
                                      <p:to>
                                        <p:strVal val="hidden"/>
                                      </p:to>
                                    </p:se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fade">
                                      <p:cBhvr>
                                        <p:cTn id="84" dur="500"/>
                                        <p:tgtEl>
                                          <p:spTgt spid="3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1" nodeType="click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fade">
                                      <p:cBhvr>
                                        <p:cTn id="93" dur="500"/>
                                        <p:tgtEl>
                                          <p:spTgt spid="4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500"/>
                                        <p:tgtEl>
                                          <p:spTgt spid="40"/>
                                        </p:tgtEl>
                                      </p:cBhvr>
                                    </p:animEffect>
                                    <p:set>
                                      <p:cBhvr>
                                        <p:cTn id="98" dur="1" fill="hold">
                                          <p:stCondLst>
                                            <p:cond delay="499"/>
                                          </p:stCondLst>
                                        </p:cTn>
                                        <p:tgtEl>
                                          <p:spTgt spid="40"/>
                                        </p:tgtEl>
                                        <p:attrNameLst>
                                          <p:attrName>style.visibility</p:attrName>
                                        </p:attrNameLst>
                                      </p:cBhvr>
                                      <p:to>
                                        <p:strVal val="hidden"/>
                                      </p:to>
                                    </p:set>
                                  </p:childTnLst>
                                </p:cTn>
                              </p:par>
                            </p:childTnLst>
                          </p:cTn>
                        </p:par>
                        <p:par>
                          <p:cTn id="99" fill="hold">
                            <p:stCondLst>
                              <p:cond delay="500"/>
                            </p:stCondLst>
                            <p:childTnLst>
                              <p:par>
                                <p:cTn id="100" presetID="10" presetClass="entr" presetSubtype="0" fill="hold" grpId="0" nodeType="after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8" grpId="0"/>
      <p:bldP spid="18" grpId="1"/>
      <p:bldP spid="34" grpId="0"/>
      <p:bldP spid="34" grpId="1"/>
      <p:bldP spid="38" grpId="0" animBg="1"/>
      <p:bldP spid="38" grpId="1" animBg="1"/>
      <p:bldP spid="39" grpId="0" animBg="1"/>
      <p:bldP spid="39" grpId="1" animBg="1"/>
      <p:bldP spid="40" grpId="0" animBg="1"/>
      <p:bldP spid="40" grpId="1" animBg="1"/>
      <p:bldP spid="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DB1175-A1BC-4383-9F7B-5E948F14D955}"/>
              </a:ext>
            </a:extLst>
          </p:cNvPr>
          <p:cNvPicPr>
            <a:picLocks noGrp="1" noChangeAspect="1"/>
          </p:cNvPicPr>
          <p:nvPr>
            <p:ph idx="1"/>
          </p:nvPr>
        </p:nvPicPr>
        <p:blipFill>
          <a:blip r:embed="rId3"/>
          <a:stretch>
            <a:fillRect/>
          </a:stretch>
        </p:blipFill>
        <p:spPr>
          <a:xfrm>
            <a:off x="0" y="4236399"/>
            <a:ext cx="12202657" cy="2430380"/>
          </a:xfrm>
        </p:spPr>
      </p:pic>
      <p:pic>
        <p:nvPicPr>
          <p:cNvPr id="15" name="Picture 14">
            <a:extLst>
              <a:ext uri="{FF2B5EF4-FFF2-40B4-BE49-F238E27FC236}">
                <a16:creationId xmlns:a16="http://schemas.microsoft.com/office/drawing/2014/main" id="{68DB3390-13E7-4F93-8CFF-E3F677AAE3E5}"/>
              </a:ext>
            </a:extLst>
          </p:cNvPr>
          <p:cNvPicPr>
            <a:picLocks noChangeAspect="1"/>
          </p:cNvPicPr>
          <p:nvPr/>
        </p:nvPicPr>
        <p:blipFill>
          <a:blip r:embed="rId4"/>
          <a:stretch>
            <a:fillRect/>
          </a:stretch>
        </p:blipFill>
        <p:spPr>
          <a:xfrm>
            <a:off x="266700" y="1270904"/>
            <a:ext cx="11658600" cy="2857500"/>
          </a:xfrm>
          <a:prstGeom prst="rect">
            <a:avLst/>
          </a:prstGeom>
        </p:spPr>
      </p:pic>
      <p:grpSp>
        <p:nvGrpSpPr>
          <p:cNvPr id="16" name="header">
            <a:extLst>
              <a:ext uri="{FF2B5EF4-FFF2-40B4-BE49-F238E27FC236}">
                <a16:creationId xmlns:a16="http://schemas.microsoft.com/office/drawing/2014/main" id="{BB5A111D-9692-4543-811B-5F41928C2C94}"/>
              </a:ext>
            </a:extLst>
          </p:cNvPr>
          <p:cNvGrpSpPr/>
          <p:nvPr/>
        </p:nvGrpSpPr>
        <p:grpSpPr>
          <a:xfrm>
            <a:off x="-1235" y="-815"/>
            <a:ext cx="10754959" cy="611122"/>
            <a:chOff x="-1235" y="-815"/>
            <a:chExt cx="10754959" cy="611122"/>
          </a:xfrm>
        </p:grpSpPr>
        <p:sp>
          <p:nvSpPr>
            <p:cNvPr id="17" name="TextBox 16">
              <a:extLst>
                <a:ext uri="{FF2B5EF4-FFF2-40B4-BE49-F238E27FC236}">
                  <a16:creationId xmlns:a16="http://schemas.microsoft.com/office/drawing/2014/main" id="{E6219431-7EE5-4613-B035-5886FC419484}"/>
                </a:ext>
              </a:extLst>
            </p:cNvPr>
            <p:cNvSpPr txBox="1"/>
            <p:nvPr/>
          </p:nvSpPr>
          <p:spPr>
            <a:xfrm>
              <a:off x="734149" y="21482"/>
              <a:ext cx="10019575" cy="584775"/>
            </a:xfrm>
            <a:prstGeom prst="rect">
              <a:avLst/>
            </a:prstGeom>
            <a:noFill/>
          </p:spPr>
          <p:txBody>
            <a:bodyPr wrap="square">
              <a:spAutoFit/>
            </a:bodyPr>
            <a:lstStyle/>
            <a:p>
              <a:r>
                <a:rPr lang="en-US" sz="3200">
                  <a:solidFill>
                    <a:srgbClr val="595959"/>
                  </a:solidFill>
                </a:rPr>
                <a:t>Links between related tables </a:t>
              </a:r>
              <a:endParaRPr lang="en-GB" sz="3200" dirty="0">
                <a:solidFill>
                  <a:srgbClr val="595959"/>
                </a:solidFill>
              </a:endParaRPr>
            </a:p>
          </p:txBody>
        </p:sp>
        <p:pic>
          <p:nvPicPr>
            <p:cNvPr id="18" name="Picture 17">
              <a:extLst>
                <a:ext uri="{FF2B5EF4-FFF2-40B4-BE49-F238E27FC236}">
                  <a16:creationId xmlns:a16="http://schemas.microsoft.com/office/drawing/2014/main" id="{5175913A-6DF5-48D2-BF5D-DC53905D628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9" name="first line caption">
            <a:extLst>
              <a:ext uri="{FF2B5EF4-FFF2-40B4-BE49-F238E27FC236}">
                <a16:creationId xmlns:a16="http://schemas.microsoft.com/office/drawing/2014/main" id="{8D4F5623-32FC-435C-9C17-432606CD4734}"/>
              </a:ext>
            </a:extLst>
          </p:cNvPr>
          <p:cNvSpPr txBox="1"/>
          <p:nvPr/>
        </p:nvSpPr>
        <p:spPr>
          <a:xfrm>
            <a:off x="304038" y="714252"/>
            <a:ext cx="11538555" cy="461665"/>
          </a:xfrm>
          <a:prstGeom prst="rect">
            <a:avLst/>
          </a:prstGeom>
          <a:solidFill>
            <a:srgbClr val="CBEBE6"/>
          </a:solidFill>
        </p:spPr>
        <p:txBody>
          <a:bodyPr wrap="square" rtlCol="0">
            <a:spAutoFit/>
          </a:bodyPr>
          <a:lstStyle/>
          <a:p>
            <a:pPr algn="ctr"/>
            <a:r>
              <a:rPr lang="en-GB" sz="2400" dirty="0">
                <a:solidFill>
                  <a:srgbClr val="595959"/>
                </a:solidFill>
              </a:rPr>
              <a:t>Is performance satisfactory for both? Are there differences?</a:t>
            </a:r>
          </a:p>
        </p:txBody>
      </p:sp>
      <p:sp>
        <p:nvSpPr>
          <p:cNvPr id="12" name="indicator pink">
            <a:extLst>
              <a:ext uri="{FF2B5EF4-FFF2-40B4-BE49-F238E27FC236}">
                <a16:creationId xmlns:a16="http://schemas.microsoft.com/office/drawing/2014/main" id="{88CDC939-50AF-4A16-89D0-6B8C9A1DB526}"/>
              </a:ext>
            </a:extLst>
          </p:cNvPr>
          <p:cNvSpPr txBox="1"/>
          <p:nvPr/>
        </p:nvSpPr>
        <p:spPr>
          <a:xfrm>
            <a:off x="2937290" y="701244"/>
            <a:ext cx="5851183" cy="461665"/>
          </a:xfrm>
          <a:prstGeom prst="rect">
            <a:avLst/>
          </a:prstGeom>
          <a:noFill/>
        </p:spPr>
        <p:txBody>
          <a:bodyPr wrap="square" rtlCol="0">
            <a:spAutoFit/>
          </a:bodyPr>
          <a:lstStyle/>
          <a:p>
            <a:pPr algn="ctr"/>
            <a:r>
              <a:rPr lang="en-GB" sz="2400" dirty="0">
                <a:solidFill>
                  <a:srgbClr val="FF6161"/>
                </a:solidFill>
              </a:rPr>
              <a:t>Indicators: 0 to 80% = pink</a:t>
            </a:r>
          </a:p>
        </p:txBody>
      </p:sp>
      <p:sp>
        <p:nvSpPr>
          <p:cNvPr id="11" name="indicator yellow">
            <a:extLst>
              <a:ext uri="{FF2B5EF4-FFF2-40B4-BE49-F238E27FC236}">
                <a16:creationId xmlns:a16="http://schemas.microsoft.com/office/drawing/2014/main" id="{434BCC65-C771-4258-BCDA-C24C082100C0}"/>
              </a:ext>
            </a:extLst>
          </p:cNvPr>
          <p:cNvSpPr txBox="1"/>
          <p:nvPr/>
        </p:nvSpPr>
        <p:spPr>
          <a:xfrm>
            <a:off x="2818343" y="701243"/>
            <a:ext cx="5851183" cy="461665"/>
          </a:xfrm>
          <a:prstGeom prst="rect">
            <a:avLst/>
          </a:prstGeom>
          <a:noFill/>
        </p:spPr>
        <p:txBody>
          <a:bodyPr wrap="square" rtlCol="0">
            <a:spAutoFit/>
          </a:bodyPr>
          <a:lstStyle/>
          <a:p>
            <a:pPr algn="ctr"/>
            <a:r>
              <a:rPr lang="en-GB" sz="2400" dirty="0">
                <a:solidFill>
                  <a:srgbClr val="FFC000"/>
                </a:solidFill>
              </a:rPr>
              <a:t>Indicators: 81 to 90% = yellow</a:t>
            </a:r>
          </a:p>
        </p:txBody>
      </p:sp>
      <p:sp>
        <p:nvSpPr>
          <p:cNvPr id="10" name="indicator green">
            <a:extLst>
              <a:ext uri="{FF2B5EF4-FFF2-40B4-BE49-F238E27FC236}">
                <a16:creationId xmlns:a16="http://schemas.microsoft.com/office/drawing/2014/main" id="{EAEC5DAD-5A02-45EB-AD9C-B065FB60979F}"/>
              </a:ext>
            </a:extLst>
          </p:cNvPr>
          <p:cNvSpPr txBox="1"/>
          <p:nvPr/>
        </p:nvSpPr>
        <p:spPr>
          <a:xfrm>
            <a:off x="2818344" y="701244"/>
            <a:ext cx="5851183" cy="461665"/>
          </a:xfrm>
          <a:prstGeom prst="rect">
            <a:avLst/>
          </a:prstGeom>
          <a:noFill/>
        </p:spPr>
        <p:txBody>
          <a:bodyPr wrap="square" rtlCol="0">
            <a:spAutoFit/>
          </a:bodyPr>
          <a:lstStyle/>
          <a:p>
            <a:pPr algn="ctr"/>
            <a:r>
              <a:rPr lang="en-GB" sz="2400" dirty="0">
                <a:solidFill>
                  <a:srgbClr val="31B09C"/>
                </a:solidFill>
              </a:rPr>
              <a:t>Indicators: greater than 90% = green</a:t>
            </a:r>
          </a:p>
        </p:txBody>
      </p:sp>
    </p:spTree>
    <p:extLst>
      <p:ext uri="{BB962C8B-B14F-4D97-AF65-F5344CB8AC3E}">
        <p14:creationId xmlns:p14="http://schemas.microsoft.com/office/powerpoint/2010/main" val="150556100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
                                        </p:tgtEl>
                                      </p:cBhvr>
                                    </p:animEffect>
                                    <p:animScale>
                                      <p:cBhvr>
                                        <p:cTn id="12" dur="250" autoRev="1" fill="hold"/>
                                        <p:tgtEl>
                                          <p:spTgt spid="5"/>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2" grpId="0"/>
      <p:bldP spid="12" grpId="1"/>
      <p:bldP spid="11" grpId="0"/>
      <p:bldP spid="11" grpId="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DB1175-A1BC-4383-9F7B-5E948F14D955}"/>
              </a:ext>
            </a:extLst>
          </p:cNvPr>
          <p:cNvPicPr>
            <a:picLocks noGrp="1" noChangeAspect="1"/>
          </p:cNvPicPr>
          <p:nvPr>
            <p:ph idx="1"/>
          </p:nvPr>
        </p:nvPicPr>
        <p:blipFill>
          <a:blip r:embed="rId3"/>
          <a:stretch>
            <a:fillRect/>
          </a:stretch>
        </p:blipFill>
        <p:spPr>
          <a:xfrm>
            <a:off x="0" y="4236399"/>
            <a:ext cx="12202657" cy="2430380"/>
          </a:xfrm>
        </p:spPr>
      </p:pic>
      <p:pic>
        <p:nvPicPr>
          <p:cNvPr id="15" name="Picture 14">
            <a:extLst>
              <a:ext uri="{FF2B5EF4-FFF2-40B4-BE49-F238E27FC236}">
                <a16:creationId xmlns:a16="http://schemas.microsoft.com/office/drawing/2014/main" id="{68DB3390-13E7-4F93-8CFF-E3F677AAE3E5}"/>
              </a:ext>
            </a:extLst>
          </p:cNvPr>
          <p:cNvPicPr>
            <a:picLocks noChangeAspect="1"/>
          </p:cNvPicPr>
          <p:nvPr/>
        </p:nvPicPr>
        <p:blipFill>
          <a:blip r:embed="rId4"/>
          <a:stretch>
            <a:fillRect/>
          </a:stretch>
        </p:blipFill>
        <p:spPr>
          <a:xfrm>
            <a:off x="266700" y="1270904"/>
            <a:ext cx="11658600" cy="2857500"/>
          </a:xfrm>
          <a:prstGeom prst="rect">
            <a:avLst/>
          </a:prstGeom>
        </p:spPr>
      </p:pic>
      <p:grpSp>
        <p:nvGrpSpPr>
          <p:cNvPr id="16" name="header">
            <a:extLst>
              <a:ext uri="{FF2B5EF4-FFF2-40B4-BE49-F238E27FC236}">
                <a16:creationId xmlns:a16="http://schemas.microsoft.com/office/drawing/2014/main" id="{BB5A111D-9692-4543-811B-5F41928C2C94}"/>
              </a:ext>
            </a:extLst>
          </p:cNvPr>
          <p:cNvGrpSpPr/>
          <p:nvPr/>
        </p:nvGrpSpPr>
        <p:grpSpPr>
          <a:xfrm>
            <a:off x="-1235" y="-815"/>
            <a:ext cx="10754959" cy="611122"/>
            <a:chOff x="-1235" y="-815"/>
            <a:chExt cx="10754959" cy="611122"/>
          </a:xfrm>
        </p:grpSpPr>
        <p:sp>
          <p:nvSpPr>
            <p:cNvPr id="17" name="TextBox 16">
              <a:extLst>
                <a:ext uri="{FF2B5EF4-FFF2-40B4-BE49-F238E27FC236}">
                  <a16:creationId xmlns:a16="http://schemas.microsoft.com/office/drawing/2014/main" id="{E6219431-7EE5-4613-B035-5886FC419484}"/>
                </a:ext>
              </a:extLst>
            </p:cNvPr>
            <p:cNvSpPr txBox="1"/>
            <p:nvPr/>
          </p:nvSpPr>
          <p:spPr>
            <a:xfrm>
              <a:off x="734149" y="21482"/>
              <a:ext cx="10019575" cy="584775"/>
            </a:xfrm>
            <a:prstGeom prst="rect">
              <a:avLst/>
            </a:prstGeom>
            <a:noFill/>
          </p:spPr>
          <p:txBody>
            <a:bodyPr wrap="square">
              <a:spAutoFit/>
            </a:bodyPr>
            <a:lstStyle/>
            <a:p>
              <a:r>
                <a:rPr lang="en-US" sz="3200">
                  <a:solidFill>
                    <a:srgbClr val="595959"/>
                  </a:solidFill>
                </a:rPr>
                <a:t>Links between related tables </a:t>
              </a:r>
              <a:endParaRPr lang="en-GB" sz="3200" dirty="0">
                <a:solidFill>
                  <a:srgbClr val="595959"/>
                </a:solidFill>
              </a:endParaRPr>
            </a:p>
          </p:txBody>
        </p:sp>
        <p:pic>
          <p:nvPicPr>
            <p:cNvPr id="18" name="Picture 17">
              <a:extLst>
                <a:ext uri="{FF2B5EF4-FFF2-40B4-BE49-F238E27FC236}">
                  <a16:creationId xmlns:a16="http://schemas.microsoft.com/office/drawing/2014/main" id="{5175913A-6DF5-48D2-BF5D-DC53905D628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3" name="highlight1">
            <a:extLst>
              <a:ext uri="{FF2B5EF4-FFF2-40B4-BE49-F238E27FC236}">
                <a16:creationId xmlns:a16="http://schemas.microsoft.com/office/drawing/2014/main" id="{96E1FD10-0D48-4EA7-841F-83BC314985A1}"/>
              </a:ext>
            </a:extLst>
          </p:cNvPr>
          <p:cNvSpPr/>
          <p:nvPr/>
        </p:nvSpPr>
        <p:spPr>
          <a:xfrm>
            <a:off x="304038" y="2699654"/>
            <a:ext cx="11184151" cy="18209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highlight2">
            <a:extLst>
              <a:ext uri="{FF2B5EF4-FFF2-40B4-BE49-F238E27FC236}">
                <a16:creationId xmlns:a16="http://schemas.microsoft.com/office/drawing/2014/main" id="{410A7986-FE85-4A02-8580-E96443367CF5}"/>
              </a:ext>
            </a:extLst>
          </p:cNvPr>
          <p:cNvSpPr/>
          <p:nvPr/>
        </p:nvSpPr>
        <p:spPr>
          <a:xfrm>
            <a:off x="304038" y="2881745"/>
            <a:ext cx="11184151" cy="18209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highlight3">
            <a:extLst>
              <a:ext uri="{FF2B5EF4-FFF2-40B4-BE49-F238E27FC236}">
                <a16:creationId xmlns:a16="http://schemas.microsoft.com/office/drawing/2014/main" id="{83AB61E7-325D-4C35-8A9E-BE63B07427E0}"/>
              </a:ext>
            </a:extLst>
          </p:cNvPr>
          <p:cNvSpPr/>
          <p:nvPr/>
        </p:nvSpPr>
        <p:spPr>
          <a:xfrm>
            <a:off x="304037" y="3451296"/>
            <a:ext cx="11184151" cy="18209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highlight4">
            <a:extLst>
              <a:ext uri="{FF2B5EF4-FFF2-40B4-BE49-F238E27FC236}">
                <a16:creationId xmlns:a16="http://schemas.microsoft.com/office/drawing/2014/main" id="{3647D2BA-156C-4FAD-B3DD-E75016A3925A}"/>
              </a:ext>
            </a:extLst>
          </p:cNvPr>
          <p:cNvSpPr/>
          <p:nvPr/>
        </p:nvSpPr>
        <p:spPr>
          <a:xfrm>
            <a:off x="304037" y="3070264"/>
            <a:ext cx="11184151" cy="18209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highlight5">
            <a:extLst>
              <a:ext uri="{FF2B5EF4-FFF2-40B4-BE49-F238E27FC236}">
                <a16:creationId xmlns:a16="http://schemas.microsoft.com/office/drawing/2014/main" id="{61482759-F6CE-4E23-95A3-5CFC3AAB6A84}"/>
              </a:ext>
            </a:extLst>
          </p:cNvPr>
          <p:cNvSpPr/>
          <p:nvPr/>
        </p:nvSpPr>
        <p:spPr>
          <a:xfrm>
            <a:off x="11488189" y="2689232"/>
            <a:ext cx="338052" cy="18209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highlight6">
            <a:extLst>
              <a:ext uri="{FF2B5EF4-FFF2-40B4-BE49-F238E27FC236}">
                <a16:creationId xmlns:a16="http://schemas.microsoft.com/office/drawing/2014/main" id="{97EF341C-E11D-457B-BBC6-718506609FA6}"/>
              </a:ext>
            </a:extLst>
          </p:cNvPr>
          <p:cNvSpPr/>
          <p:nvPr/>
        </p:nvSpPr>
        <p:spPr>
          <a:xfrm>
            <a:off x="11488188" y="2884959"/>
            <a:ext cx="338052" cy="18209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highlight7">
            <a:extLst>
              <a:ext uri="{FF2B5EF4-FFF2-40B4-BE49-F238E27FC236}">
                <a16:creationId xmlns:a16="http://schemas.microsoft.com/office/drawing/2014/main" id="{C56126B0-8EDE-4473-9C11-32DFCB2FE0B2}"/>
              </a:ext>
            </a:extLst>
          </p:cNvPr>
          <p:cNvSpPr/>
          <p:nvPr/>
        </p:nvSpPr>
        <p:spPr>
          <a:xfrm>
            <a:off x="11490267" y="3440874"/>
            <a:ext cx="338052" cy="18209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highlight8">
            <a:extLst>
              <a:ext uri="{FF2B5EF4-FFF2-40B4-BE49-F238E27FC236}">
                <a16:creationId xmlns:a16="http://schemas.microsoft.com/office/drawing/2014/main" id="{367CAA01-A6FE-4D9C-9129-D60DFD383706}"/>
              </a:ext>
            </a:extLst>
          </p:cNvPr>
          <p:cNvSpPr/>
          <p:nvPr/>
        </p:nvSpPr>
        <p:spPr>
          <a:xfrm>
            <a:off x="11488188" y="3073478"/>
            <a:ext cx="338052" cy="18209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highlight9">
            <a:extLst>
              <a:ext uri="{FF2B5EF4-FFF2-40B4-BE49-F238E27FC236}">
                <a16:creationId xmlns:a16="http://schemas.microsoft.com/office/drawing/2014/main" id="{2AD7C797-513F-45E9-9AA7-E532D4222671}"/>
              </a:ext>
            </a:extLst>
          </p:cNvPr>
          <p:cNvSpPr/>
          <p:nvPr/>
        </p:nvSpPr>
        <p:spPr>
          <a:xfrm>
            <a:off x="4261659" y="4710545"/>
            <a:ext cx="2654530" cy="1884218"/>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highlight10">
            <a:extLst>
              <a:ext uri="{FF2B5EF4-FFF2-40B4-BE49-F238E27FC236}">
                <a16:creationId xmlns:a16="http://schemas.microsoft.com/office/drawing/2014/main" id="{85D69CA3-CF12-4002-AD92-2DF37C2A890B}"/>
              </a:ext>
            </a:extLst>
          </p:cNvPr>
          <p:cNvSpPr/>
          <p:nvPr/>
        </p:nvSpPr>
        <p:spPr>
          <a:xfrm>
            <a:off x="8188038" y="4710545"/>
            <a:ext cx="1177635" cy="1884218"/>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first line caption">
            <a:extLst>
              <a:ext uri="{FF2B5EF4-FFF2-40B4-BE49-F238E27FC236}">
                <a16:creationId xmlns:a16="http://schemas.microsoft.com/office/drawing/2014/main" id="{F4954C06-D256-4BE4-8A4E-A2874C941E1A}"/>
              </a:ext>
            </a:extLst>
          </p:cNvPr>
          <p:cNvSpPr txBox="1"/>
          <p:nvPr/>
        </p:nvSpPr>
        <p:spPr>
          <a:xfrm>
            <a:off x="304038" y="714252"/>
            <a:ext cx="11538555" cy="461665"/>
          </a:xfrm>
          <a:prstGeom prst="rect">
            <a:avLst/>
          </a:prstGeom>
          <a:solidFill>
            <a:srgbClr val="CBEBE6"/>
          </a:solidFill>
        </p:spPr>
        <p:txBody>
          <a:bodyPr wrap="square" rtlCol="0">
            <a:spAutoFit/>
          </a:bodyPr>
          <a:lstStyle/>
          <a:p>
            <a:pPr algn="ctr"/>
            <a:r>
              <a:rPr lang="en-GB" sz="2400" dirty="0">
                <a:solidFill>
                  <a:srgbClr val="595959"/>
                </a:solidFill>
              </a:rPr>
              <a:t>Levels of service availability</a:t>
            </a:r>
          </a:p>
        </p:txBody>
      </p:sp>
      <p:sp>
        <p:nvSpPr>
          <p:cNvPr id="28" name="second line caption">
            <a:extLst>
              <a:ext uri="{FF2B5EF4-FFF2-40B4-BE49-F238E27FC236}">
                <a16:creationId xmlns:a16="http://schemas.microsoft.com/office/drawing/2014/main" id="{9B2945E7-230C-4454-80A0-63577669FD7E}"/>
              </a:ext>
            </a:extLst>
          </p:cNvPr>
          <p:cNvSpPr txBox="1"/>
          <p:nvPr/>
        </p:nvSpPr>
        <p:spPr>
          <a:xfrm>
            <a:off x="304038" y="714252"/>
            <a:ext cx="11538555" cy="461665"/>
          </a:xfrm>
          <a:prstGeom prst="rect">
            <a:avLst/>
          </a:prstGeom>
          <a:solidFill>
            <a:srgbClr val="CBEBE6"/>
          </a:solidFill>
        </p:spPr>
        <p:txBody>
          <a:bodyPr wrap="square" rtlCol="0">
            <a:spAutoFit/>
          </a:bodyPr>
          <a:lstStyle/>
          <a:p>
            <a:pPr algn="ctr"/>
            <a:r>
              <a:rPr lang="en-GB" sz="2400" dirty="0">
                <a:solidFill>
                  <a:srgbClr val="595959"/>
                </a:solidFill>
              </a:rPr>
              <a:t>n (number of facilities)</a:t>
            </a:r>
          </a:p>
        </p:txBody>
      </p:sp>
      <p:sp>
        <p:nvSpPr>
          <p:cNvPr id="29" name="third line caption">
            <a:extLst>
              <a:ext uri="{FF2B5EF4-FFF2-40B4-BE49-F238E27FC236}">
                <a16:creationId xmlns:a16="http://schemas.microsoft.com/office/drawing/2014/main" id="{0E012923-3136-4576-957A-3BFECB4D44C1}"/>
              </a:ext>
            </a:extLst>
          </p:cNvPr>
          <p:cNvSpPr txBox="1"/>
          <p:nvPr/>
        </p:nvSpPr>
        <p:spPr>
          <a:xfrm>
            <a:off x="304038" y="714252"/>
            <a:ext cx="11538555" cy="461665"/>
          </a:xfrm>
          <a:prstGeom prst="rect">
            <a:avLst/>
          </a:prstGeom>
          <a:solidFill>
            <a:srgbClr val="CBEBE6"/>
          </a:solidFill>
        </p:spPr>
        <p:txBody>
          <a:bodyPr wrap="square" rtlCol="0">
            <a:spAutoFit/>
          </a:bodyPr>
          <a:lstStyle/>
          <a:p>
            <a:pPr algn="ctr"/>
            <a:r>
              <a:rPr lang="en-GB" sz="2400" dirty="0">
                <a:solidFill>
                  <a:srgbClr val="595959"/>
                </a:solidFill>
              </a:rPr>
              <a:t>Availability of diagnostic tests and first line ARVs</a:t>
            </a:r>
          </a:p>
        </p:txBody>
      </p:sp>
      <p:cxnSp>
        <p:nvCxnSpPr>
          <p:cNvPr id="3" name="arrow1">
            <a:extLst>
              <a:ext uri="{FF2B5EF4-FFF2-40B4-BE49-F238E27FC236}">
                <a16:creationId xmlns:a16="http://schemas.microsoft.com/office/drawing/2014/main" id="{C282F972-D6FD-4561-A5EC-4C1319187493}"/>
              </a:ext>
            </a:extLst>
          </p:cNvPr>
          <p:cNvCxnSpPr>
            <a:cxnSpLocks/>
          </p:cNvCxnSpPr>
          <p:nvPr/>
        </p:nvCxnSpPr>
        <p:spPr>
          <a:xfrm flipH="1">
            <a:off x="11826240" y="2780278"/>
            <a:ext cx="309775" cy="0"/>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cxnSp>
        <p:nvCxnSpPr>
          <p:cNvPr id="30" name="arrow2">
            <a:extLst>
              <a:ext uri="{FF2B5EF4-FFF2-40B4-BE49-F238E27FC236}">
                <a16:creationId xmlns:a16="http://schemas.microsoft.com/office/drawing/2014/main" id="{01D540C6-66E2-4431-8B9C-5AAAF760CFAF}"/>
              </a:ext>
            </a:extLst>
          </p:cNvPr>
          <p:cNvCxnSpPr>
            <a:cxnSpLocks/>
          </p:cNvCxnSpPr>
          <p:nvPr/>
        </p:nvCxnSpPr>
        <p:spPr>
          <a:xfrm flipH="1">
            <a:off x="11826240" y="2982441"/>
            <a:ext cx="309775" cy="0"/>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cxnSp>
        <p:nvCxnSpPr>
          <p:cNvPr id="31" name="arrow3">
            <a:extLst>
              <a:ext uri="{FF2B5EF4-FFF2-40B4-BE49-F238E27FC236}">
                <a16:creationId xmlns:a16="http://schemas.microsoft.com/office/drawing/2014/main" id="{D3CBA6FC-6F03-4E02-AB54-29D9469B4286}"/>
              </a:ext>
            </a:extLst>
          </p:cNvPr>
          <p:cNvCxnSpPr>
            <a:cxnSpLocks/>
          </p:cNvCxnSpPr>
          <p:nvPr/>
        </p:nvCxnSpPr>
        <p:spPr>
          <a:xfrm flipH="1">
            <a:off x="11826240" y="3159723"/>
            <a:ext cx="309775" cy="0"/>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cxnSp>
        <p:nvCxnSpPr>
          <p:cNvPr id="32" name="arrow4">
            <a:extLst>
              <a:ext uri="{FF2B5EF4-FFF2-40B4-BE49-F238E27FC236}">
                <a16:creationId xmlns:a16="http://schemas.microsoft.com/office/drawing/2014/main" id="{B23AAEE7-F81F-4956-AA64-DC1D304D9AEB}"/>
              </a:ext>
            </a:extLst>
          </p:cNvPr>
          <p:cNvCxnSpPr>
            <a:cxnSpLocks/>
          </p:cNvCxnSpPr>
          <p:nvPr/>
        </p:nvCxnSpPr>
        <p:spPr>
          <a:xfrm flipH="1">
            <a:off x="11826240" y="3529838"/>
            <a:ext cx="309775" cy="0"/>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405865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4"/>
                                        </p:tgtEl>
                                      </p:cBhvr>
                                    </p:animEffect>
                                    <p:set>
                                      <p:cBhvr>
                                        <p:cTn id="26" dur="1" fill="hold">
                                          <p:stCondLst>
                                            <p:cond delay="499"/>
                                          </p:stCondLst>
                                        </p:cTn>
                                        <p:tgtEl>
                                          <p:spTgt spid="14"/>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19"/>
                                        </p:tgtEl>
                                      </p:cBhvr>
                                    </p:animEffect>
                                    <p:set>
                                      <p:cBhvr>
                                        <p:cTn id="35" dur="1" fill="hold">
                                          <p:stCondLst>
                                            <p:cond delay="499"/>
                                          </p:stCondLst>
                                        </p:cTn>
                                        <p:tgtEl>
                                          <p:spTgt spid="19"/>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7"/>
                                        </p:tgtEl>
                                      </p:cBhvr>
                                    </p:animEffect>
                                    <p:set>
                                      <p:cBhvr>
                                        <p:cTn id="47" dur="1" fill="hold">
                                          <p:stCondLst>
                                            <p:cond delay="499"/>
                                          </p:stCondLst>
                                        </p:cTn>
                                        <p:tgtEl>
                                          <p:spTgt spid="27"/>
                                        </p:tgtEl>
                                        <p:attrNameLst>
                                          <p:attrName>style.visibility</p:attrName>
                                        </p:attrNameLst>
                                      </p:cBhvr>
                                      <p:to>
                                        <p:strVal val="hidden"/>
                                      </p:to>
                                    </p:set>
                                  </p:childTnLst>
                                </p:cTn>
                              </p:par>
                            </p:childTnLst>
                          </p:cTn>
                        </p:par>
                        <p:par>
                          <p:cTn id="48" fill="hold">
                            <p:stCondLst>
                              <p:cond delay="500"/>
                            </p:stCondLst>
                            <p:childTnLst>
                              <p:par>
                                <p:cTn id="49" presetID="22" presetClass="entr" presetSubtype="1"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up)">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22" presetClass="entr" presetSubtype="2" fill="hold"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wipe(right)">
                                      <p:cBhvr>
                                        <p:cTn id="59" dur="500"/>
                                        <p:tgtEl>
                                          <p:spTgt spid="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1" nodeType="clickEffect">
                                  <p:stCondLst>
                                    <p:cond delay="0"/>
                                  </p:stCondLst>
                                  <p:childTnLst>
                                    <p:animEffect transition="out" filter="fade">
                                      <p:cBhvr>
                                        <p:cTn id="63" dur="500"/>
                                        <p:tgtEl>
                                          <p:spTgt spid="21"/>
                                        </p:tgtEl>
                                      </p:cBhvr>
                                    </p:animEffect>
                                    <p:set>
                                      <p:cBhvr>
                                        <p:cTn id="64" dur="1" fill="hold">
                                          <p:stCondLst>
                                            <p:cond delay="499"/>
                                          </p:stCondLst>
                                        </p:cTn>
                                        <p:tgtEl>
                                          <p:spTgt spid="21"/>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
                                        </p:tgtEl>
                                      </p:cBhvr>
                                    </p:animEffect>
                                    <p:set>
                                      <p:cBhvr>
                                        <p:cTn id="67" dur="1" fill="hold">
                                          <p:stCondLst>
                                            <p:cond delay="499"/>
                                          </p:stCondLst>
                                        </p:cTn>
                                        <p:tgtEl>
                                          <p:spTgt spid="3"/>
                                        </p:tgtEl>
                                        <p:attrNameLst>
                                          <p:attrName>style.visibility</p:attrName>
                                        </p:attrNameLst>
                                      </p:cBhvr>
                                      <p:to>
                                        <p:strVal val="hidden"/>
                                      </p:to>
                                    </p:se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22" presetClass="entr" presetSubtype="2"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right)">
                                      <p:cBhvr>
                                        <p:cTn id="74" dur="500"/>
                                        <p:tgtEl>
                                          <p:spTgt spid="3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grpId="1" nodeType="clickEffect">
                                  <p:stCondLst>
                                    <p:cond delay="0"/>
                                  </p:stCondLst>
                                  <p:childTnLst>
                                    <p:animEffect transition="out" filter="fade">
                                      <p:cBhvr>
                                        <p:cTn id="78" dur="500"/>
                                        <p:tgtEl>
                                          <p:spTgt spid="22"/>
                                        </p:tgtEl>
                                      </p:cBhvr>
                                    </p:animEffect>
                                    <p:set>
                                      <p:cBhvr>
                                        <p:cTn id="79" dur="1" fill="hold">
                                          <p:stCondLst>
                                            <p:cond delay="499"/>
                                          </p:stCondLst>
                                        </p:cTn>
                                        <p:tgtEl>
                                          <p:spTgt spid="2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30"/>
                                        </p:tgtEl>
                                      </p:cBhvr>
                                    </p:animEffect>
                                    <p:set>
                                      <p:cBhvr>
                                        <p:cTn id="82" dur="1" fill="hold">
                                          <p:stCondLst>
                                            <p:cond delay="499"/>
                                          </p:stCondLst>
                                        </p:cTn>
                                        <p:tgtEl>
                                          <p:spTgt spid="30"/>
                                        </p:tgtEl>
                                        <p:attrNameLst>
                                          <p:attrName>style.visibility</p:attrName>
                                        </p:attrNameLst>
                                      </p:cBhvr>
                                      <p:to>
                                        <p:strVal val="hidden"/>
                                      </p:to>
                                    </p:se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par>
                                <p:cTn id="87" presetID="22" presetClass="entr" presetSubtype="2" fill="hold"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ipe(right)">
                                      <p:cBhvr>
                                        <p:cTn id="89" dur="500"/>
                                        <p:tgtEl>
                                          <p:spTgt spid="3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23"/>
                                        </p:tgtEl>
                                      </p:cBhvr>
                                    </p:animEffect>
                                    <p:set>
                                      <p:cBhvr>
                                        <p:cTn id="94" dur="1" fill="hold">
                                          <p:stCondLst>
                                            <p:cond delay="499"/>
                                          </p:stCondLst>
                                        </p:cTn>
                                        <p:tgtEl>
                                          <p:spTgt spid="23"/>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32"/>
                                        </p:tgtEl>
                                      </p:cBhvr>
                                    </p:animEffect>
                                    <p:set>
                                      <p:cBhvr>
                                        <p:cTn id="97" dur="1" fill="hold">
                                          <p:stCondLst>
                                            <p:cond delay="499"/>
                                          </p:stCondLst>
                                        </p:cTn>
                                        <p:tgtEl>
                                          <p:spTgt spid="32"/>
                                        </p:tgtEl>
                                        <p:attrNameLst>
                                          <p:attrName>style.visibility</p:attrName>
                                        </p:attrNameLst>
                                      </p:cBhvr>
                                      <p:to>
                                        <p:strVal val="hidden"/>
                                      </p:to>
                                    </p:se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fade">
                                      <p:cBhvr>
                                        <p:cTn id="101" dur="500"/>
                                        <p:tgtEl>
                                          <p:spTgt spid="24"/>
                                        </p:tgtEl>
                                      </p:cBhvr>
                                    </p:animEffect>
                                  </p:childTnLst>
                                </p:cTn>
                              </p:par>
                              <p:par>
                                <p:cTn id="102" presetID="22" presetClass="entr" presetSubtype="2" fill="hold"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wipe(right)">
                                      <p:cBhvr>
                                        <p:cTn id="104" dur="500"/>
                                        <p:tgtEl>
                                          <p:spTgt spid="3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childTnLst>
                                    <p:animEffect transition="out" filter="fade">
                                      <p:cBhvr>
                                        <p:cTn id="108" dur="500"/>
                                        <p:tgtEl>
                                          <p:spTgt spid="28"/>
                                        </p:tgtEl>
                                      </p:cBhvr>
                                    </p:animEffect>
                                    <p:set>
                                      <p:cBhvr>
                                        <p:cTn id="109" dur="1" fill="hold">
                                          <p:stCondLst>
                                            <p:cond delay="499"/>
                                          </p:stCondLst>
                                        </p:cTn>
                                        <p:tgtEl>
                                          <p:spTgt spid="28"/>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24"/>
                                        </p:tgtEl>
                                      </p:cBhvr>
                                    </p:animEffect>
                                    <p:set>
                                      <p:cBhvr>
                                        <p:cTn id="112" dur="1" fill="hold">
                                          <p:stCondLst>
                                            <p:cond delay="499"/>
                                          </p:stCondLst>
                                        </p:cTn>
                                        <p:tgtEl>
                                          <p:spTgt spid="24"/>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31"/>
                                        </p:tgtEl>
                                      </p:cBhvr>
                                    </p:animEffect>
                                    <p:set>
                                      <p:cBhvr>
                                        <p:cTn id="115" dur="1" fill="hold">
                                          <p:stCondLst>
                                            <p:cond delay="499"/>
                                          </p:stCondLst>
                                        </p:cTn>
                                        <p:tgtEl>
                                          <p:spTgt spid="31"/>
                                        </p:tgtEl>
                                        <p:attrNameLst>
                                          <p:attrName>style.visibility</p:attrName>
                                        </p:attrNameLst>
                                      </p:cBhvr>
                                      <p:to>
                                        <p:strVal val="hidden"/>
                                      </p:to>
                                    </p:set>
                                  </p:childTnLst>
                                </p:cTn>
                              </p:par>
                            </p:childTnLst>
                          </p:cTn>
                        </p:par>
                        <p:par>
                          <p:cTn id="116" fill="hold">
                            <p:stCondLst>
                              <p:cond delay="500"/>
                            </p:stCondLst>
                            <p:childTnLst>
                              <p:par>
                                <p:cTn id="117" presetID="22" presetClass="entr" presetSubtype="1" fill="hold" grpId="0" nodeType="after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wipe(up)">
                                      <p:cBhvr>
                                        <p:cTn id="119" dur="500"/>
                                        <p:tgtEl>
                                          <p:spTgt spid="2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5"/>
                                        </p:tgtEl>
                                        <p:attrNameLst>
                                          <p:attrName>style.visibility</p:attrName>
                                        </p:attrNameLst>
                                      </p:cBhvr>
                                      <p:to>
                                        <p:strVal val="visible"/>
                                      </p:to>
                                    </p:set>
                                    <p:animEffect transition="in" filter="fade">
                                      <p:cBhvr>
                                        <p:cTn id="122" dur="500"/>
                                        <p:tgtEl>
                                          <p:spTgt spid="25"/>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grpId="1" nodeType="clickEffect">
                                  <p:stCondLst>
                                    <p:cond delay="0"/>
                                  </p:stCondLst>
                                  <p:childTnLst>
                                    <p:animEffect transition="out" filter="fade">
                                      <p:cBhvr>
                                        <p:cTn id="126" dur="500"/>
                                        <p:tgtEl>
                                          <p:spTgt spid="25"/>
                                        </p:tgtEl>
                                      </p:cBhvr>
                                    </p:animEffect>
                                    <p:set>
                                      <p:cBhvr>
                                        <p:cTn id="127" dur="1" fill="hold">
                                          <p:stCondLst>
                                            <p:cond delay="499"/>
                                          </p:stCondLst>
                                        </p:cTn>
                                        <p:tgtEl>
                                          <p:spTgt spid="25"/>
                                        </p:tgtEl>
                                        <p:attrNameLst>
                                          <p:attrName>style.visibility</p:attrName>
                                        </p:attrNameLst>
                                      </p:cBhvr>
                                      <p:to>
                                        <p:strVal val="hidden"/>
                                      </p:to>
                                    </p:set>
                                  </p:childTnLst>
                                </p:cTn>
                              </p:par>
                            </p:childTnLst>
                          </p:cTn>
                        </p:par>
                        <p:par>
                          <p:cTn id="128" fill="hold">
                            <p:stCondLst>
                              <p:cond delay="500"/>
                            </p:stCondLst>
                            <p:childTnLst>
                              <p:par>
                                <p:cTn id="129" presetID="10" presetClass="entr" presetSubtype="0" fill="hold" grpId="0" nodeType="afterEffect">
                                  <p:stCondLst>
                                    <p:cond delay="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7" grpId="0" animBg="1"/>
      <p:bldP spid="27" grpId="1" animBg="1"/>
      <p:bldP spid="28" grpId="0" animBg="1"/>
      <p:bldP spid="28" grpId="1"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0754959" cy="611122"/>
            <a:chOff x="-1235" y="-815"/>
            <a:chExt cx="1075495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0019575" cy="584775"/>
            </a:xfrm>
            <a:prstGeom prst="rect">
              <a:avLst/>
            </a:prstGeom>
            <a:noFill/>
          </p:spPr>
          <p:txBody>
            <a:bodyPr wrap="square">
              <a:spAutoFit/>
            </a:bodyPr>
            <a:lstStyle/>
            <a:p>
              <a:r>
                <a:rPr lang="en-GB" sz="3200" dirty="0">
                  <a:solidFill>
                    <a:srgbClr val="595959"/>
                  </a:solidFill>
                </a:rPr>
                <a:t>Linkages across the service delivery system</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18" name="grid1">
            <a:extLst>
              <a:ext uri="{FF2B5EF4-FFF2-40B4-BE49-F238E27FC236}">
                <a16:creationId xmlns:a16="http://schemas.microsoft.com/office/drawing/2014/main" id="{51761E06-7759-1589-639D-4749BD063F51}"/>
              </a:ext>
            </a:extLst>
          </p:cNvPr>
          <p:cNvSpPr txBox="1"/>
          <p:nvPr/>
        </p:nvSpPr>
        <p:spPr>
          <a:xfrm>
            <a:off x="839038" y="938048"/>
            <a:ext cx="10513924" cy="1178716"/>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3" name="grid1 text">
            <a:extLst>
              <a:ext uri="{FF2B5EF4-FFF2-40B4-BE49-F238E27FC236}">
                <a16:creationId xmlns:a16="http://schemas.microsoft.com/office/drawing/2014/main" id="{D5DFAA55-5390-BFB7-4DBE-924217010931}"/>
              </a:ext>
            </a:extLst>
          </p:cNvPr>
          <p:cNvSpPr txBox="1"/>
          <p:nvPr/>
        </p:nvSpPr>
        <p:spPr>
          <a:xfrm>
            <a:off x="2231148" y="1164886"/>
            <a:ext cx="8522576" cy="830997"/>
          </a:xfrm>
          <a:prstGeom prst="rect">
            <a:avLst/>
          </a:prstGeom>
          <a:noFill/>
        </p:spPr>
        <p:txBody>
          <a:bodyPr wrap="square">
            <a:spAutoFit/>
          </a:bodyPr>
          <a:lstStyle/>
          <a:p>
            <a:r>
              <a:rPr lang="en-GB" sz="2400" dirty="0">
                <a:solidFill>
                  <a:schemeClr val="tx1">
                    <a:lumMod val="65000"/>
                    <a:lumOff val="35000"/>
                  </a:schemeClr>
                </a:solidFill>
              </a:rPr>
              <a:t>Health systems consist of multiple interlinked programmes and subsystems.</a:t>
            </a:r>
          </a:p>
        </p:txBody>
      </p:sp>
      <p:sp>
        <p:nvSpPr>
          <p:cNvPr id="25" name="grid2">
            <a:extLst>
              <a:ext uri="{FF2B5EF4-FFF2-40B4-BE49-F238E27FC236}">
                <a16:creationId xmlns:a16="http://schemas.microsoft.com/office/drawing/2014/main" id="{A5C1713F-F1FE-E1ED-A8DF-CE64A99BC0F5}"/>
              </a:ext>
            </a:extLst>
          </p:cNvPr>
          <p:cNvSpPr txBox="1"/>
          <p:nvPr/>
        </p:nvSpPr>
        <p:spPr>
          <a:xfrm>
            <a:off x="839038" y="2283828"/>
            <a:ext cx="10513924" cy="1177200"/>
          </a:xfrm>
          <a:prstGeom prst="rect">
            <a:avLst/>
          </a:prstGeom>
          <a:solidFill>
            <a:srgbClr val="C7DDF1"/>
          </a:solidFill>
        </p:spPr>
        <p:txBody>
          <a:bodyPr vert="horz" wrap="square" lIns="91440" tIns="900000" rIns="91440" bIns="45720" rtlCol="0" anchor="ctr">
            <a:noAutofit/>
          </a:bodyPr>
          <a:lstStyle>
            <a:defPPr>
              <a:defRPr lang="en-US"/>
            </a:defPPr>
            <a:lvl1pPr algn="ctr">
              <a:lnSpc>
                <a:spcPct val="90000"/>
              </a:lnSpc>
              <a:spcBef>
                <a:spcPct val="0"/>
              </a:spcBef>
              <a:buNone/>
              <a:defRPr sz="2400">
                <a:solidFill>
                  <a:schemeClr val="tx1">
                    <a:lumMod val="65000"/>
                    <a:lumOff val="35000"/>
                  </a:schemeClr>
                </a:solidFill>
                <a:latin typeface="+mj-lt"/>
                <a:ea typeface="+mj-ea"/>
                <a:cs typeface="+mj-cs"/>
              </a:defRPr>
            </a:lvl1pPr>
          </a:lstStyle>
          <a:p>
            <a:endParaRPr lang="en-GB" dirty="0"/>
          </a:p>
        </p:txBody>
      </p:sp>
      <p:sp>
        <p:nvSpPr>
          <p:cNvPr id="27" name="grid2 text">
            <a:extLst>
              <a:ext uri="{FF2B5EF4-FFF2-40B4-BE49-F238E27FC236}">
                <a16:creationId xmlns:a16="http://schemas.microsoft.com/office/drawing/2014/main" id="{45709E53-D14E-E0E2-D7CB-6E82B31BC25F}"/>
              </a:ext>
            </a:extLst>
          </p:cNvPr>
          <p:cNvSpPr txBox="1"/>
          <p:nvPr/>
        </p:nvSpPr>
        <p:spPr>
          <a:xfrm>
            <a:off x="2231148" y="2451774"/>
            <a:ext cx="8867995" cy="830997"/>
          </a:xfrm>
          <a:prstGeom prst="rect">
            <a:avLst/>
          </a:prstGeom>
          <a:noFill/>
        </p:spPr>
        <p:txBody>
          <a:bodyPr wrap="square">
            <a:spAutoFit/>
          </a:bodyPr>
          <a:lstStyle/>
          <a:p>
            <a:r>
              <a:rPr lang="en-GB" sz="2400" dirty="0">
                <a:solidFill>
                  <a:schemeClr val="tx1">
                    <a:lumMod val="65000"/>
                    <a:lumOff val="35000"/>
                  </a:schemeClr>
                </a:solidFill>
              </a:rPr>
              <a:t>Important: maintain an overview across programmes to identify </a:t>
            </a:r>
            <a:br>
              <a:rPr lang="en-GB" sz="2400" dirty="0">
                <a:solidFill>
                  <a:schemeClr val="tx1">
                    <a:lumMod val="65000"/>
                    <a:lumOff val="35000"/>
                  </a:schemeClr>
                </a:solidFill>
              </a:rPr>
            </a:br>
            <a:r>
              <a:rPr lang="en-GB" sz="2400" b="1" dirty="0">
                <a:solidFill>
                  <a:schemeClr val="tx1">
                    <a:lumMod val="65000"/>
                    <a:lumOff val="35000"/>
                  </a:schemeClr>
                </a:solidFill>
              </a:rPr>
              <a:t>common patterns or differences</a:t>
            </a:r>
            <a:r>
              <a:rPr lang="en-GB" sz="2400" dirty="0">
                <a:solidFill>
                  <a:schemeClr val="tx1">
                    <a:lumMod val="65000"/>
                    <a:lumOff val="35000"/>
                  </a:schemeClr>
                </a:solidFill>
              </a:rPr>
              <a:t>.</a:t>
            </a:r>
          </a:p>
        </p:txBody>
      </p:sp>
      <p:grpSp>
        <p:nvGrpSpPr>
          <p:cNvPr id="28" name="Group 27">
            <a:extLst>
              <a:ext uri="{FF2B5EF4-FFF2-40B4-BE49-F238E27FC236}">
                <a16:creationId xmlns:a16="http://schemas.microsoft.com/office/drawing/2014/main" id="{E6DB947F-98B4-8C64-1BCC-9DE182CC74F0}"/>
              </a:ext>
            </a:extLst>
          </p:cNvPr>
          <p:cNvGrpSpPr/>
          <p:nvPr/>
        </p:nvGrpSpPr>
        <p:grpSpPr>
          <a:xfrm>
            <a:off x="839038" y="3623490"/>
            <a:ext cx="10513924" cy="2868625"/>
            <a:chOff x="734149" y="4689955"/>
            <a:chExt cx="10513924" cy="2868625"/>
          </a:xfrm>
        </p:grpSpPr>
        <p:sp>
          <p:nvSpPr>
            <p:cNvPr id="29" name="grid3">
              <a:extLst>
                <a:ext uri="{FF2B5EF4-FFF2-40B4-BE49-F238E27FC236}">
                  <a16:creationId xmlns:a16="http://schemas.microsoft.com/office/drawing/2014/main" id="{AE71D10F-B921-2AF6-C118-403F62C16C86}"/>
                </a:ext>
              </a:extLst>
            </p:cNvPr>
            <p:cNvSpPr txBox="1"/>
            <p:nvPr/>
          </p:nvSpPr>
          <p:spPr>
            <a:xfrm>
              <a:off x="734149" y="4689955"/>
              <a:ext cx="10513924" cy="2868625"/>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30" name="header">
              <a:extLst>
                <a:ext uri="{FF2B5EF4-FFF2-40B4-BE49-F238E27FC236}">
                  <a16:creationId xmlns:a16="http://schemas.microsoft.com/office/drawing/2014/main" id="{288B651C-202E-7B5B-9DA8-FB9723A3B42F}"/>
                </a:ext>
              </a:extLst>
            </p:cNvPr>
            <p:cNvSpPr/>
            <p:nvPr/>
          </p:nvSpPr>
          <p:spPr>
            <a:xfrm>
              <a:off x="1020942" y="4914238"/>
              <a:ext cx="1511043" cy="509202"/>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595959"/>
                  </a:solidFill>
                </a:rPr>
                <a:t>Example</a:t>
              </a:r>
            </a:p>
          </p:txBody>
        </p:sp>
      </p:grpSp>
      <p:pic>
        <p:nvPicPr>
          <p:cNvPr id="32" name="bullet1">
            <a:extLst>
              <a:ext uri="{FF2B5EF4-FFF2-40B4-BE49-F238E27FC236}">
                <a16:creationId xmlns:a16="http://schemas.microsoft.com/office/drawing/2014/main" id="{44AB2577-43F5-441D-92F3-15084FC334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7678" y="5269912"/>
            <a:ext cx="117692" cy="122400"/>
          </a:xfrm>
          <a:prstGeom prst="rect">
            <a:avLst/>
          </a:prstGeom>
        </p:spPr>
      </p:pic>
      <p:sp>
        <p:nvSpPr>
          <p:cNvPr id="33" name="bulletText1">
            <a:extLst>
              <a:ext uri="{FF2B5EF4-FFF2-40B4-BE49-F238E27FC236}">
                <a16:creationId xmlns:a16="http://schemas.microsoft.com/office/drawing/2014/main" id="{EDC8083B-0CA5-46C7-A2AC-91AC58234E52}"/>
              </a:ext>
            </a:extLst>
          </p:cNvPr>
          <p:cNvSpPr txBox="1"/>
          <p:nvPr/>
        </p:nvSpPr>
        <p:spPr>
          <a:xfrm>
            <a:off x="1492141" y="5121189"/>
            <a:ext cx="9860821"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differences</a:t>
            </a:r>
            <a:r>
              <a:rPr lang="en-GB" sz="2400" dirty="0">
                <a:solidFill>
                  <a:schemeClr val="tx1">
                    <a:lumMod val="65000"/>
                    <a:lumOff val="35000"/>
                  </a:schemeClr>
                </a:solidFill>
              </a:rPr>
              <a:t> in the availability of key services?</a:t>
            </a:r>
          </a:p>
        </p:txBody>
      </p:sp>
      <p:pic>
        <p:nvPicPr>
          <p:cNvPr id="34" name="bullet2">
            <a:extLst>
              <a:ext uri="{FF2B5EF4-FFF2-40B4-BE49-F238E27FC236}">
                <a16:creationId xmlns:a16="http://schemas.microsoft.com/office/drawing/2014/main" id="{62578662-DABF-4AA0-8F23-AA7138E520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7678" y="5901278"/>
            <a:ext cx="117692" cy="122400"/>
          </a:xfrm>
          <a:prstGeom prst="rect">
            <a:avLst/>
          </a:prstGeom>
        </p:spPr>
      </p:pic>
      <p:sp>
        <p:nvSpPr>
          <p:cNvPr id="35" name="bulletText2">
            <a:extLst>
              <a:ext uri="{FF2B5EF4-FFF2-40B4-BE49-F238E27FC236}">
                <a16:creationId xmlns:a16="http://schemas.microsoft.com/office/drawing/2014/main" id="{CFFC142E-6142-4F30-B9C4-752636D25CC3}"/>
              </a:ext>
            </a:extLst>
          </p:cNvPr>
          <p:cNvSpPr txBox="1"/>
          <p:nvPr/>
        </p:nvSpPr>
        <p:spPr>
          <a:xfrm>
            <a:off x="1490704" y="5748477"/>
            <a:ext cx="960843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b="1" dirty="0">
                <a:solidFill>
                  <a:schemeClr val="tx1">
                    <a:lumMod val="65000"/>
                    <a:lumOff val="35000"/>
                  </a:schemeClr>
                </a:solidFill>
              </a:rPr>
              <a:t>similarities</a:t>
            </a:r>
            <a:r>
              <a:rPr lang="en-GB" sz="2400" dirty="0">
                <a:solidFill>
                  <a:schemeClr val="tx1">
                    <a:lumMod val="65000"/>
                    <a:lumOff val="35000"/>
                  </a:schemeClr>
                </a:solidFill>
              </a:rPr>
              <a:t> in the availability/readiness of services?</a:t>
            </a:r>
          </a:p>
        </p:txBody>
      </p:sp>
      <p:pic>
        <p:nvPicPr>
          <p:cNvPr id="3" name="icon interlinked">
            <a:extLst>
              <a:ext uri="{FF2B5EF4-FFF2-40B4-BE49-F238E27FC236}">
                <a16:creationId xmlns:a16="http://schemas.microsoft.com/office/drawing/2014/main" id="{2762812B-7F2A-4D38-87DA-D05A4E57FC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0384" y="1189871"/>
            <a:ext cx="673149" cy="673149"/>
          </a:xfrm>
          <a:prstGeom prst="rect">
            <a:avLst/>
          </a:prstGeom>
        </p:spPr>
      </p:pic>
      <p:pic>
        <p:nvPicPr>
          <p:cNvPr id="5" name="icon overview">
            <a:extLst>
              <a:ext uri="{FF2B5EF4-FFF2-40B4-BE49-F238E27FC236}">
                <a16:creationId xmlns:a16="http://schemas.microsoft.com/office/drawing/2014/main" id="{06C4BC1C-7BB0-4F4F-B6A6-409CC1D57A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2857" y="2445759"/>
            <a:ext cx="764663" cy="764663"/>
          </a:xfrm>
          <a:prstGeom prst="rect">
            <a:avLst/>
          </a:prstGeom>
        </p:spPr>
      </p:pic>
      <p:sp>
        <p:nvSpPr>
          <p:cNvPr id="36" name="bullet stem">
            <a:extLst>
              <a:ext uri="{FF2B5EF4-FFF2-40B4-BE49-F238E27FC236}">
                <a16:creationId xmlns:a16="http://schemas.microsoft.com/office/drawing/2014/main" id="{038E75AE-9AE4-4579-913E-A4B6E765051A}"/>
              </a:ext>
            </a:extLst>
          </p:cNvPr>
          <p:cNvSpPr/>
          <p:nvPr/>
        </p:nvSpPr>
        <p:spPr>
          <a:xfrm>
            <a:off x="1092857" y="4356975"/>
            <a:ext cx="1787490" cy="730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rgbClr val="595959"/>
                </a:solidFill>
              </a:rPr>
              <a:t>Are there:</a:t>
            </a:r>
          </a:p>
        </p:txBody>
      </p:sp>
    </p:spTree>
    <p:custDataLst>
      <p:tags r:id="rId1"/>
    </p:custDataLst>
    <p:extLst>
      <p:ext uri="{BB962C8B-B14F-4D97-AF65-F5344CB8AC3E}">
        <p14:creationId xmlns:p14="http://schemas.microsoft.com/office/powerpoint/2010/main" val="36131463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 calcmode="lin" valueType="num">
                                      <p:cBhvr>
                                        <p:cTn id="13" dur="500" fill="hold"/>
                                        <p:tgtEl>
                                          <p:spTgt spid="3"/>
                                        </p:tgtEl>
                                        <p:attrNameLst>
                                          <p:attrName>style.rotation</p:attrName>
                                        </p:attrNameLst>
                                      </p:cBhvr>
                                      <p:tavLst>
                                        <p:tav tm="0">
                                          <p:val>
                                            <p:fltVal val="90"/>
                                          </p:val>
                                        </p:tav>
                                        <p:tav tm="100000">
                                          <p:val>
                                            <p:fltVal val="0"/>
                                          </p:val>
                                        </p:tav>
                                      </p:tavLst>
                                    </p:anim>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par>
                          <p:cTn id="23" fill="hold">
                            <p:stCondLst>
                              <p:cond delay="500"/>
                            </p:stCondLst>
                            <p:childTnLst>
                              <p:par>
                                <p:cTn id="24" presetID="31"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 calcmode="lin" valueType="num">
                                      <p:cBhvr>
                                        <p:cTn id="28" dur="500" fill="hold"/>
                                        <p:tgtEl>
                                          <p:spTgt spid="5"/>
                                        </p:tgtEl>
                                        <p:attrNameLst>
                                          <p:attrName>style.rotation</p:attrName>
                                        </p:attrNameLst>
                                      </p:cBhvr>
                                      <p:tavLst>
                                        <p:tav tm="0">
                                          <p:val>
                                            <p:fltVal val="90"/>
                                          </p:val>
                                        </p:tav>
                                        <p:tav tm="100000">
                                          <p:val>
                                            <p:fltVal val="0"/>
                                          </p:val>
                                        </p:tav>
                                      </p:tavLst>
                                    </p:anim>
                                    <p:animEffect transition="in" filter="fade">
                                      <p:cBhvr>
                                        <p:cTn id="29" dur="500"/>
                                        <p:tgtEl>
                                          <p:spTgt spid="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p:cTn id="47" dur="500" fill="hold"/>
                                        <p:tgtEl>
                                          <p:spTgt spid="32"/>
                                        </p:tgtEl>
                                        <p:attrNameLst>
                                          <p:attrName>ppt_w</p:attrName>
                                        </p:attrNameLst>
                                      </p:cBhvr>
                                      <p:tavLst>
                                        <p:tav tm="0">
                                          <p:val>
                                            <p:fltVal val="0"/>
                                          </p:val>
                                        </p:tav>
                                        <p:tav tm="100000">
                                          <p:val>
                                            <p:strVal val="#ppt_w"/>
                                          </p:val>
                                        </p:tav>
                                      </p:tavLst>
                                    </p:anim>
                                    <p:anim calcmode="lin" valueType="num">
                                      <p:cBhvr>
                                        <p:cTn id="48" dur="500" fill="hold"/>
                                        <p:tgtEl>
                                          <p:spTgt spid="32"/>
                                        </p:tgtEl>
                                        <p:attrNameLst>
                                          <p:attrName>ppt_h</p:attrName>
                                        </p:attrNameLst>
                                      </p:cBhvr>
                                      <p:tavLst>
                                        <p:tav tm="0">
                                          <p:val>
                                            <p:fltVal val="0"/>
                                          </p:val>
                                        </p:tav>
                                        <p:tav tm="100000">
                                          <p:val>
                                            <p:strVal val="#ppt_h"/>
                                          </p:val>
                                        </p:tav>
                                      </p:tavLst>
                                    </p:anim>
                                    <p:anim calcmode="lin" valueType="num">
                                      <p:cBhvr>
                                        <p:cTn id="49" dur="500" fill="hold"/>
                                        <p:tgtEl>
                                          <p:spTgt spid="32"/>
                                        </p:tgtEl>
                                        <p:attrNameLst>
                                          <p:attrName>style.rotation</p:attrName>
                                        </p:attrNameLst>
                                      </p:cBhvr>
                                      <p:tavLst>
                                        <p:tav tm="0">
                                          <p:val>
                                            <p:fltVal val="90"/>
                                          </p:val>
                                        </p:tav>
                                        <p:tav tm="100000">
                                          <p:val>
                                            <p:fltVal val="0"/>
                                          </p:val>
                                        </p:tav>
                                      </p:tavLst>
                                    </p:anim>
                                    <p:animEffect transition="in" filter="fade">
                                      <p:cBhvr>
                                        <p:cTn id="50" dur="500"/>
                                        <p:tgtEl>
                                          <p:spTgt spid="32"/>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p:cTn id="59" dur="500" fill="hold"/>
                                        <p:tgtEl>
                                          <p:spTgt spid="34"/>
                                        </p:tgtEl>
                                        <p:attrNameLst>
                                          <p:attrName>ppt_w</p:attrName>
                                        </p:attrNameLst>
                                      </p:cBhvr>
                                      <p:tavLst>
                                        <p:tav tm="0">
                                          <p:val>
                                            <p:fltVal val="0"/>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anim calcmode="lin" valueType="num">
                                      <p:cBhvr>
                                        <p:cTn id="61" dur="500" fill="hold"/>
                                        <p:tgtEl>
                                          <p:spTgt spid="34"/>
                                        </p:tgtEl>
                                        <p:attrNameLst>
                                          <p:attrName>style.rotation</p:attrName>
                                        </p:attrNameLst>
                                      </p:cBhvr>
                                      <p:tavLst>
                                        <p:tav tm="0">
                                          <p:val>
                                            <p:fltVal val="90"/>
                                          </p:val>
                                        </p:tav>
                                        <p:tav tm="100000">
                                          <p:val>
                                            <p:fltVal val="0"/>
                                          </p:val>
                                        </p:tav>
                                      </p:tavLst>
                                    </p:anim>
                                    <p:animEffect transition="in" filter="fade">
                                      <p:cBhvr>
                                        <p:cTn id="62" dur="500"/>
                                        <p:tgtEl>
                                          <p:spTgt spid="34"/>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p:bldP spid="25" grpId="0" animBg="1"/>
      <p:bldP spid="27" grpId="0"/>
      <p:bldP spid="33" grpId="0"/>
      <p:bldP spid="35" grpId="0"/>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header">
            <a:extLst>
              <a:ext uri="{FF2B5EF4-FFF2-40B4-BE49-F238E27FC236}">
                <a16:creationId xmlns:a16="http://schemas.microsoft.com/office/drawing/2014/main" id="{D6959E87-B801-41B9-BEDC-A8D1D5B1C8C6}"/>
              </a:ext>
            </a:extLst>
          </p:cNvPr>
          <p:cNvGrpSpPr/>
          <p:nvPr/>
        </p:nvGrpSpPr>
        <p:grpSpPr>
          <a:xfrm>
            <a:off x="-1235" y="-815"/>
            <a:ext cx="10754959" cy="611122"/>
            <a:chOff x="-1235" y="-815"/>
            <a:chExt cx="10754959" cy="611122"/>
          </a:xfrm>
        </p:grpSpPr>
        <p:sp>
          <p:nvSpPr>
            <p:cNvPr id="5" name="TextBox 4">
              <a:extLst>
                <a:ext uri="{FF2B5EF4-FFF2-40B4-BE49-F238E27FC236}">
                  <a16:creationId xmlns:a16="http://schemas.microsoft.com/office/drawing/2014/main" id="{5AB107A4-26A4-4F41-8025-F2D5D254B850}"/>
                </a:ext>
              </a:extLst>
            </p:cNvPr>
            <p:cNvSpPr txBox="1"/>
            <p:nvPr/>
          </p:nvSpPr>
          <p:spPr>
            <a:xfrm>
              <a:off x="734149" y="21482"/>
              <a:ext cx="10019575" cy="584775"/>
            </a:xfrm>
            <a:prstGeom prst="rect">
              <a:avLst/>
            </a:prstGeom>
            <a:noFill/>
          </p:spPr>
          <p:txBody>
            <a:bodyPr wrap="square">
              <a:spAutoFit/>
            </a:bodyPr>
            <a:lstStyle/>
            <a:p>
              <a:r>
                <a:rPr lang="en-US" sz="3200">
                  <a:solidFill>
                    <a:srgbClr val="595959"/>
                  </a:solidFill>
                </a:rPr>
                <a:t>Linkages across the service delivery system</a:t>
              </a:r>
              <a:endParaRPr lang="en-GB" sz="3200" dirty="0">
                <a:solidFill>
                  <a:srgbClr val="595959"/>
                </a:solidFill>
              </a:endParaRPr>
            </a:p>
          </p:txBody>
        </p:sp>
        <p:pic>
          <p:nvPicPr>
            <p:cNvPr id="6" name="Picture 5">
              <a:extLst>
                <a:ext uri="{FF2B5EF4-FFF2-40B4-BE49-F238E27FC236}">
                  <a16:creationId xmlns:a16="http://schemas.microsoft.com/office/drawing/2014/main" id="{9DA7C0E9-4B5C-4A1D-B683-FB2F6D8719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aphicFrame>
        <p:nvGraphicFramePr>
          <p:cNvPr id="12" name="Table 11">
            <a:extLst>
              <a:ext uri="{FF2B5EF4-FFF2-40B4-BE49-F238E27FC236}">
                <a16:creationId xmlns:a16="http://schemas.microsoft.com/office/drawing/2014/main" id="{D47615CE-6C82-4AD1-9E1A-E79583ECFD65}"/>
              </a:ext>
            </a:extLst>
          </p:cNvPr>
          <p:cNvGraphicFramePr>
            <a:graphicFrameLocks noGrp="1"/>
          </p:cNvGraphicFramePr>
          <p:nvPr/>
        </p:nvGraphicFramePr>
        <p:xfrm>
          <a:off x="609313" y="2351438"/>
          <a:ext cx="10841160" cy="2988859"/>
        </p:xfrm>
        <a:graphic>
          <a:graphicData uri="http://schemas.openxmlformats.org/drawingml/2006/table">
            <a:tbl>
              <a:tblPr/>
              <a:tblGrid>
                <a:gridCol w="1084116">
                  <a:extLst>
                    <a:ext uri="{9D8B030D-6E8A-4147-A177-3AD203B41FA5}">
                      <a16:colId xmlns:a16="http://schemas.microsoft.com/office/drawing/2014/main" val="1669141302"/>
                    </a:ext>
                  </a:extLst>
                </a:gridCol>
                <a:gridCol w="1084116">
                  <a:extLst>
                    <a:ext uri="{9D8B030D-6E8A-4147-A177-3AD203B41FA5}">
                      <a16:colId xmlns:a16="http://schemas.microsoft.com/office/drawing/2014/main" val="3520936595"/>
                    </a:ext>
                  </a:extLst>
                </a:gridCol>
                <a:gridCol w="1084116">
                  <a:extLst>
                    <a:ext uri="{9D8B030D-6E8A-4147-A177-3AD203B41FA5}">
                      <a16:colId xmlns:a16="http://schemas.microsoft.com/office/drawing/2014/main" val="2890026777"/>
                    </a:ext>
                  </a:extLst>
                </a:gridCol>
                <a:gridCol w="1084116">
                  <a:extLst>
                    <a:ext uri="{9D8B030D-6E8A-4147-A177-3AD203B41FA5}">
                      <a16:colId xmlns:a16="http://schemas.microsoft.com/office/drawing/2014/main" val="1348455793"/>
                    </a:ext>
                  </a:extLst>
                </a:gridCol>
                <a:gridCol w="1084116">
                  <a:extLst>
                    <a:ext uri="{9D8B030D-6E8A-4147-A177-3AD203B41FA5}">
                      <a16:colId xmlns:a16="http://schemas.microsoft.com/office/drawing/2014/main" val="769706660"/>
                    </a:ext>
                  </a:extLst>
                </a:gridCol>
                <a:gridCol w="1084116">
                  <a:extLst>
                    <a:ext uri="{9D8B030D-6E8A-4147-A177-3AD203B41FA5}">
                      <a16:colId xmlns:a16="http://schemas.microsoft.com/office/drawing/2014/main" val="3654198151"/>
                    </a:ext>
                  </a:extLst>
                </a:gridCol>
                <a:gridCol w="1084116">
                  <a:extLst>
                    <a:ext uri="{9D8B030D-6E8A-4147-A177-3AD203B41FA5}">
                      <a16:colId xmlns:a16="http://schemas.microsoft.com/office/drawing/2014/main" val="3544340598"/>
                    </a:ext>
                  </a:extLst>
                </a:gridCol>
                <a:gridCol w="1084116">
                  <a:extLst>
                    <a:ext uri="{9D8B030D-6E8A-4147-A177-3AD203B41FA5}">
                      <a16:colId xmlns:a16="http://schemas.microsoft.com/office/drawing/2014/main" val="1000104335"/>
                    </a:ext>
                  </a:extLst>
                </a:gridCol>
                <a:gridCol w="1084116">
                  <a:extLst>
                    <a:ext uri="{9D8B030D-6E8A-4147-A177-3AD203B41FA5}">
                      <a16:colId xmlns:a16="http://schemas.microsoft.com/office/drawing/2014/main" val="321969250"/>
                    </a:ext>
                  </a:extLst>
                </a:gridCol>
                <a:gridCol w="1084116">
                  <a:extLst>
                    <a:ext uri="{9D8B030D-6E8A-4147-A177-3AD203B41FA5}">
                      <a16:colId xmlns:a16="http://schemas.microsoft.com/office/drawing/2014/main" val="3362665325"/>
                    </a:ext>
                  </a:extLst>
                </a:gridCol>
              </a:tblGrid>
              <a:tr h="808462">
                <a:tc gridSpan="2">
                  <a:txBody>
                    <a:bodyPr/>
                    <a:lstStyle/>
                    <a:p>
                      <a:pPr algn="ctr" fontAlgn="ctr"/>
                      <a:r>
                        <a:rPr lang="en-GB" sz="2000" b="1" i="0" u="none" strike="noStrike">
                          <a:solidFill>
                            <a:srgbClr val="000000"/>
                          </a:solidFill>
                          <a:effectLst/>
                          <a:latin typeface="Calibri" panose="020F0502020204030204" pitchFamily="34" charset="0"/>
                        </a:rPr>
                        <a:t>HIV</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GB"/>
                    </a:p>
                  </a:txBody>
                  <a:tcPr/>
                </a:tc>
                <a:tc gridSpan="2">
                  <a:txBody>
                    <a:bodyPr/>
                    <a:lstStyle/>
                    <a:p>
                      <a:pPr algn="ctr" fontAlgn="ctr"/>
                      <a:r>
                        <a:rPr lang="en-GB" sz="2000" b="1" i="0" u="none" strike="noStrike">
                          <a:solidFill>
                            <a:srgbClr val="000000"/>
                          </a:solidFill>
                          <a:effectLst/>
                          <a:latin typeface="Calibri" panose="020F0502020204030204" pitchFamily="34" charset="0"/>
                        </a:rPr>
                        <a:t>TB</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GB"/>
                    </a:p>
                  </a:txBody>
                  <a:tcPr/>
                </a:tc>
                <a:tc gridSpan="2">
                  <a:txBody>
                    <a:bodyPr/>
                    <a:lstStyle/>
                    <a:p>
                      <a:pPr algn="ctr" fontAlgn="ctr"/>
                      <a:r>
                        <a:rPr lang="en-GB" sz="2000" b="1" i="0" u="none" strike="noStrike">
                          <a:solidFill>
                            <a:srgbClr val="000000"/>
                          </a:solidFill>
                          <a:effectLst/>
                          <a:latin typeface="Calibri" panose="020F0502020204030204" pitchFamily="34" charset="0"/>
                        </a:rPr>
                        <a:t>Malaria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GB"/>
                    </a:p>
                  </a:txBody>
                  <a:tcPr/>
                </a:tc>
                <a:tc gridSpan="2">
                  <a:txBody>
                    <a:bodyPr/>
                    <a:lstStyle/>
                    <a:p>
                      <a:pPr algn="ctr" fontAlgn="ctr"/>
                      <a:r>
                        <a:rPr lang="en-GB" sz="2000" b="1" i="0" u="none" strike="noStrike" dirty="0">
                          <a:solidFill>
                            <a:srgbClr val="000000"/>
                          </a:solidFill>
                          <a:effectLst/>
                          <a:latin typeface="Calibri" panose="020F0502020204030204" pitchFamily="34" charset="0"/>
                        </a:rPr>
                        <a:t>ANC</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GB"/>
                    </a:p>
                  </a:txBody>
                  <a:tcPr/>
                </a:tc>
                <a:tc gridSpan="2">
                  <a:txBody>
                    <a:bodyPr/>
                    <a:lstStyle/>
                    <a:p>
                      <a:pPr algn="ctr" fontAlgn="ctr"/>
                      <a:r>
                        <a:rPr lang="en-GB" sz="2000" b="1" i="0" u="none" strike="noStrike">
                          <a:solidFill>
                            <a:srgbClr val="000000"/>
                          </a:solidFill>
                          <a:effectLst/>
                          <a:latin typeface="Calibri" panose="020F0502020204030204" pitchFamily="34" charset="0"/>
                        </a:rPr>
                        <a:t>Family planning services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4083798624"/>
                  </a:ext>
                </a:extLst>
              </a:tr>
              <a:tr h="1665921">
                <a:tc>
                  <a:txBody>
                    <a:bodyPr/>
                    <a:lstStyle/>
                    <a:p>
                      <a:pPr algn="ctr" fontAlgn="t"/>
                      <a:r>
                        <a:rPr lang="en-US" sz="1600" b="1" i="0" u="none" strike="noStrike" dirty="0">
                          <a:solidFill>
                            <a:srgbClr val="000000"/>
                          </a:solidFill>
                          <a:effectLst/>
                          <a:latin typeface="Calibri" panose="020F0502020204030204" pitchFamily="34" charset="0"/>
                        </a:rPr>
                        <a:t>HIV testing and counselling services</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solidFill>
                            <a:srgbClr val="000000"/>
                          </a:solidFill>
                          <a:effectLst/>
                          <a:latin typeface="Calibri" panose="020F0502020204030204" pitchFamily="34" charset="0"/>
                        </a:rPr>
                        <a:t>Mean proportion of all items at facilities</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600" b="1" i="0" u="none" strike="noStrike">
                          <a:solidFill>
                            <a:srgbClr val="000000"/>
                          </a:solidFill>
                          <a:effectLst/>
                          <a:latin typeface="Calibri" panose="020F0502020204030204" pitchFamily="34" charset="0"/>
                        </a:rPr>
                        <a:t>Any TB services</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solidFill>
                            <a:srgbClr val="000000"/>
                          </a:solidFill>
                          <a:effectLst/>
                          <a:latin typeface="Calibri" panose="020F0502020204030204" pitchFamily="34" charset="0"/>
                        </a:rPr>
                        <a:t>Mean proportion of all items at facilities</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600" b="1" i="0" u="none" strike="noStrike">
                          <a:solidFill>
                            <a:srgbClr val="000000"/>
                          </a:solidFill>
                          <a:effectLst/>
                          <a:latin typeface="Calibri" panose="020F0502020204030204" pitchFamily="34" charset="0"/>
                        </a:rPr>
                        <a:t>Any malaria services</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solidFill>
                            <a:srgbClr val="000000"/>
                          </a:solidFill>
                          <a:effectLst/>
                          <a:latin typeface="Calibri" panose="020F0502020204030204" pitchFamily="34" charset="0"/>
                        </a:rPr>
                        <a:t>Mean proportion of all items at facilities</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600" b="1" i="0" u="none" strike="noStrike">
                          <a:solidFill>
                            <a:srgbClr val="000000"/>
                          </a:solidFill>
                          <a:effectLst/>
                          <a:latin typeface="Calibri" panose="020F0502020204030204" pitchFamily="34" charset="0"/>
                        </a:rPr>
                        <a:t>Antenatal care services</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solidFill>
                            <a:srgbClr val="000000"/>
                          </a:solidFill>
                          <a:effectLst/>
                          <a:latin typeface="Calibri" panose="020F0502020204030204" pitchFamily="34" charset="0"/>
                        </a:rPr>
                        <a:t>Mean proportion of all items at facilities</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600" b="1" i="0" u="none" strike="noStrike">
                          <a:solidFill>
                            <a:srgbClr val="000000"/>
                          </a:solidFill>
                          <a:effectLst/>
                          <a:latin typeface="Calibri" panose="020F0502020204030204" pitchFamily="34" charset="0"/>
                        </a:rPr>
                        <a:t>Family planning services</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solidFill>
                            <a:srgbClr val="000000"/>
                          </a:solidFill>
                          <a:effectLst/>
                          <a:latin typeface="Calibri" panose="020F0502020204030204" pitchFamily="34" charset="0"/>
                        </a:rPr>
                        <a:t>Mean proportion of all items at facilities</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6152566"/>
                  </a:ext>
                </a:extLst>
              </a:tr>
              <a:tr h="514476">
                <a:tc>
                  <a:txBody>
                    <a:bodyPr/>
                    <a:lstStyle/>
                    <a:p>
                      <a:pPr algn="ctr" fontAlgn="ctr"/>
                      <a:r>
                        <a:rPr lang="en-GB" sz="2000" b="1" i="0" u="none" strike="noStrike">
                          <a:solidFill>
                            <a:srgbClr val="000000"/>
                          </a:solidFill>
                          <a:effectLst/>
                          <a:latin typeface="Calibri" panose="020F0502020204030204" pitchFamily="34" charset="0"/>
                        </a:rPr>
                        <a:t>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0" i="0" u="none" strike="noStrike">
                          <a:solidFill>
                            <a:srgbClr val="000000"/>
                          </a:solidFill>
                          <a:effectLst/>
                          <a:latin typeface="Calibri" panose="020F0502020204030204" pitchFamily="34" charset="0"/>
                        </a:rPr>
                        <a:t>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1" i="0" u="none" strike="noStrike">
                          <a:solidFill>
                            <a:srgbClr val="C00000"/>
                          </a:solidFill>
                          <a:effectLst/>
                          <a:latin typeface="Calibri" panose="020F0502020204030204" pitchFamily="34"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0" i="0" u="none" strike="noStrike">
                          <a:solidFill>
                            <a:srgbClr val="C00000"/>
                          </a:solidFill>
                          <a:effectLst/>
                          <a:latin typeface="Calibri" panose="020F0502020204030204" pitchFamily="34" charset="0"/>
                        </a:rPr>
                        <a:t>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1" i="0" u="none" strike="noStrike">
                          <a:solidFill>
                            <a:srgbClr val="000000"/>
                          </a:solidFill>
                          <a:effectLst/>
                          <a:latin typeface="Calibri" panose="020F0502020204030204" pitchFamily="34" charset="0"/>
                        </a:rPr>
                        <a:t>99%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0" i="0" u="none" strike="noStrike">
                          <a:solidFill>
                            <a:srgbClr val="000000"/>
                          </a:solidFill>
                          <a:effectLst/>
                          <a:latin typeface="Calibri" panose="020F0502020204030204" pitchFamily="34" charset="0"/>
                        </a:rPr>
                        <a:t>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1" i="0" u="none" strike="noStrike">
                          <a:solidFill>
                            <a:srgbClr val="000000"/>
                          </a:solidFill>
                          <a:effectLst/>
                          <a:latin typeface="Calibri" panose="020F0502020204030204" pitchFamily="34" charset="0"/>
                        </a:rPr>
                        <a:t>92%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0" i="0" u="none" strike="noStrike">
                          <a:solidFill>
                            <a:srgbClr val="000000"/>
                          </a:solidFill>
                          <a:effectLst/>
                          <a:latin typeface="Calibri" panose="020F0502020204030204" pitchFamily="34" charset="0"/>
                        </a:rPr>
                        <a:t>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1" i="0" u="none" strike="noStrike">
                          <a:solidFill>
                            <a:srgbClr val="000000"/>
                          </a:solidFill>
                          <a:effectLst/>
                          <a:latin typeface="Calibri" panose="020F0502020204030204" pitchFamily="34" charset="0"/>
                        </a:rPr>
                        <a:t>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0" i="0" u="none" strike="noStrike" dirty="0">
                          <a:solidFill>
                            <a:srgbClr val="000000"/>
                          </a:solidFill>
                          <a:effectLst/>
                          <a:latin typeface="Calibri" panose="020F0502020204030204" pitchFamily="34" charset="0"/>
                        </a:rPr>
                        <a:t>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6343096"/>
                  </a:ext>
                </a:extLst>
              </a:tr>
            </a:tbl>
          </a:graphicData>
        </a:graphic>
      </p:graphicFrame>
      <p:sp>
        <p:nvSpPr>
          <p:cNvPr id="7" name="highlight1">
            <a:extLst>
              <a:ext uri="{FF2B5EF4-FFF2-40B4-BE49-F238E27FC236}">
                <a16:creationId xmlns:a16="http://schemas.microsoft.com/office/drawing/2014/main" id="{2C998089-71FC-46AB-9A4F-51C4E940993D}"/>
              </a:ext>
            </a:extLst>
          </p:cNvPr>
          <p:cNvSpPr/>
          <p:nvPr/>
        </p:nvSpPr>
        <p:spPr>
          <a:xfrm>
            <a:off x="609313" y="3169626"/>
            <a:ext cx="1078422" cy="217067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highlight2">
            <a:extLst>
              <a:ext uri="{FF2B5EF4-FFF2-40B4-BE49-F238E27FC236}">
                <a16:creationId xmlns:a16="http://schemas.microsoft.com/office/drawing/2014/main" id="{C00B6497-806E-4F47-B9E3-E73CD7B79228}"/>
              </a:ext>
            </a:extLst>
          </p:cNvPr>
          <p:cNvSpPr/>
          <p:nvPr/>
        </p:nvSpPr>
        <p:spPr>
          <a:xfrm>
            <a:off x="4944901" y="3153426"/>
            <a:ext cx="1087182" cy="218687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highlight3">
            <a:extLst>
              <a:ext uri="{FF2B5EF4-FFF2-40B4-BE49-F238E27FC236}">
                <a16:creationId xmlns:a16="http://schemas.microsoft.com/office/drawing/2014/main" id="{281AAD4A-17A2-409B-A858-D08B3410F80C}"/>
              </a:ext>
            </a:extLst>
          </p:cNvPr>
          <p:cNvSpPr/>
          <p:nvPr/>
        </p:nvSpPr>
        <p:spPr>
          <a:xfrm>
            <a:off x="7114885" y="3169626"/>
            <a:ext cx="1100322" cy="216257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highlight4">
            <a:extLst>
              <a:ext uri="{FF2B5EF4-FFF2-40B4-BE49-F238E27FC236}">
                <a16:creationId xmlns:a16="http://schemas.microsoft.com/office/drawing/2014/main" id="{0179714D-A923-4927-B7BA-78693D7AF068}"/>
              </a:ext>
            </a:extLst>
          </p:cNvPr>
          <p:cNvSpPr/>
          <p:nvPr/>
        </p:nvSpPr>
        <p:spPr>
          <a:xfrm>
            <a:off x="9284869" y="3137226"/>
            <a:ext cx="1052142" cy="218687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highlight4">
            <a:extLst>
              <a:ext uri="{FF2B5EF4-FFF2-40B4-BE49-F238E27FC236}">
                <a16:creationId xmlns:a16="http://schemas.microsoft.com/office/drawing/2014/main" id="{F72BF873-5F17-4764-B74E-42B0964B7697}"/>
              </a:ext>
            </a:extLst>
          </p:cNvPr>
          <p:cNvSpPr/>
          <p:nvPr/>
        </p:nvSpPr>
        <p:spPr>
          <a:xfrm>
            <a:off x="2770537" y="3169626"/>
            <a:ext cx="1076232" cy="217067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highlight5">
            <a:extLst>
              <a:ext uri="{FF2B5EF4-FFF2-40B4-BE49-F238E27FC236}">
                <a16:creationId xmlns:a16="http://schemas.microsoft.com/office/drawing/2014/main" id="{D829CE1A-3731-4A51-9103-AB23A7D1E2D1}"/>
              </a:ext>
            </a:extLst>
          </p:cNvPr>
          <p:cNvSpPr/>
          <p:nvPr/>
        </p:nvSpPr>
        <p:spPr>
          <a:xfrm>
            <a:off x="3868669" y="3169626"/>
            <a:ext cx="1080612" cy="217067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highlight6">
            <a:extLst>
              <a:ext uri="{FF2B5EF4-FFF2-40B4-BE49-F238E27FC236}">
                <a16:creationId xmlns:a16="http://schemas.microsoft.com/office/drawing/2014/main" id="{65B6D052-FC71-4AD4-8BAC-8CCE6DFE9019}"/>
              </a:ext>
            </a:extLst>
          </p:cNvPr>
          <p:cNvSpPr/>
          <p:nvPr/>
        </p:nvSpPr>
        <p:spPr>
          <a:xfrm>
            <a:off x="1681165" y="3153426"/>
            <a:ext cx="1080612" cy="217067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highlight6">
            <a:extLst>
              <a:ext uri="{FF2B5EF4-FFF2-40B4-BE49-F238E27FC236}">
                <a16:creationId xmlns:a16="http://schemas.microsoft.com/office/drawing/2014/main" id="{EAE773C9-96C7-457D-9957-F7D32F2C2A70}"/>
              </a:ext>
            </a:extLst>
          </p:cNvPr>
          <p:cNvSpPr/>
          <p:nvPr/>
        </p:nvSpPr>
        <p:spPr>
          <a:xfrm>
            <a:off x="6036463" y="3161526"/>
            <a:ext cx="1080612" cy="217067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highlight6">
            <a:extLst>
              <a:ext uri="{FF2B5EF4-FFF2-40B4-BE49-F238E27FC236}">
                <a16:creationId xmlns:a16="http://schemas.microsoft.com/office/drawing/2014/main" id="{5E9973A5-65F8-4556-8E95-A758530FC496}"/>
              </a:ext>
            </a:extLst>
          </p:cNvPr>
          <p:cNvSpPr/>
          <p:nvPr/>
        </p:nvSpPr>
        <p:spPr>
          <a:xfrm>
            <a:off x="8186737" y="3161526"/>
            <a:ext cx="1080612" cy="217067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highlight6">
            <a:extLst>
              <a:ext uri="{FF2B5EF4-FFF2-40B4-BE49-F238E27FC236}">
                <a16:creationId xmlns:a16="http://schemas.microsoft.com/office/drawing/2014/main" id="{61001476-37D5-4159-AA64-A4A118C2D719}"/>
              </a:ext>
            </a:extLst>
          </p:cNvPr>
          <p:cNvSpPr/>
          <p:nvPr/>
        </p:nvSpPr>
        <p:spPr>
          <a:xfrm>
            <a:off x="10387381" y="3169626"/>
            <a:ext cx="1080612" cy="2170671"/>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hird line caption">
            <a:extLst>
              <a:ext uri="{FF2B5EF4-FFF2-40B4-BE49-F238E27FC236}">
                <a16:creationId xmlns:a16="http://schemas.microsoft.com/office/drawing/2014/main" id="{EB01B002-2F4D-4045-AD33-895F77598585}"/>
              </a:ext>
            </a:extLst>
          </p:cNvPr>
          <p:cNvSpPr txBox="1"/>
          <p:nvPr/>
        </p:nvSpPr>
        <p:spPr>
          <a:xfrm>
            <a:off x="609314" y="5708970"/>
            <a:ext cx="10841160" cy="830997"/>
          </a:xfrm>
          <a:prstGeom prst="rect">
            <a:avLst/>
          </a:prstGeom>
          <a:solidFill>
            <a:srgbClr val="CBEBE6"/>
          </a:solidFill>
        </p:spPr>
        <p:txBody>
          <a:bodyPr wrap="square" rtlCol="0">
            <a:spAutoFit/>
          </a:bodyPr>
          <a:lstStyle/>
          <a:p>
            <a:pPr algn="ctr"/>
            <a:r>
              <a:rPr lang="en-GB" sz="2400" dirty="0">
                <a:solidFill>
                  <a:srgbClr val="595959"/>
                </a:solidFill>
              </a:rPr>
              <a:t>Next step: look at </a:t>
            </a:r>
            <a:r>
              <a:rPr lang="en-GB" sz="2400" b="1" dirty="0">
                <a:solidFill>
                  <a:srgbClr val="595959"/>
                </a:solidFill>
              </a:rPr>
              <a:t>domain indices </a:t>
            </a:r>
            <a:r>
              <a:rPr lang="en-GB" sz="2400" dirty="0">
                <a:solidFill>
                  <a:srgbClr val="595959"/>
                </a:solidFill>
              </a:rPr>
              <a:t>and </a:t>
            </a:r>
            <a:r>
              <a:rPr lang="en-GB" sz="2400" b="1" dirty="0">
                <a:solidFill>
                  <a:srgbClr val="595959"/>
                </a:solidFill>
              </a:rPr>
              <a:t>readiness</a:t>
            </a:r>
            <a:r>
              <a:rPr lang="en-GB" sz="2400" dirty="0">
                <a:solidFill>
                  <a:srgbClr val="595959"/>
                </a:solidFill>
              </a:rPr>
              <a:t> </a:t>
            </a:r>
            <a:r>
              <a:rPr lang="en-GB" sz="2400" b="1" dirty="0">
                <a:solidFill>
                  <a:srgbClr val="595959"/>
                </a:solidFill>
              </a:rPr>
              <a:t>indicators </a:t>
            </a:r>
            <a:br>
              <a:rPr lang="en-GB" sz="2400" b="1" dirty="0">
                <a:solidFill>
                  <a:srgbClr val="595959"/>
                </a:solidFill>
              </a:rPr>
            </a:br>
            <a:r>
              <a:rPr lang="en-GB" sz="2400" dirty="0">
                <a:solidFill>
                  <a:srgbClr val="595959"/>
                </a:solidFill>
              </a:rPr>
              <a:t>for each program.</a:t>
            </a:r>
          </a:p>
        </p:txBody>
      </p:sp>
      <p:cxnSp>
        <p:nvCxnSpPr>
          <p:cNvPr id="19" name="Straight Arrow Connector 18">
            <a:extLst>
              <a:ext uri="{FF2B5EF4-FFF2-40B4-BE49-F238E27FC236}">
                <a16:creationId xmlns:a16="http://schemas.microsoft.com/office/drawing/2014/main" id="{346C3447-4E60-43C9-B4B1-5C962AB6D8C1}"/>
              </a:ext>
            </a:extLst>
          </p:cNvPr>
          <p:cNvCxnSpPr>
            <a:cxnSpLocks/>
          </p:cNvCxnSpPr>
          <p:nvPr/>
        </p:nvCxnSpPr>
        <p:spPr>
          <a:xfrm flipH="1">
            <a:off x="1136479" y="1917985"/>
            <a:ext cx="7854" cy="1219241"/>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20" name="availability label">
            <a:extLst>
              <a:ext uri="{FF2B5EF4-FFF2-40B4-BE49-F238E27FC236}">
                <a16:creationId xmlns:a16="http://schemas.microsoft.com/office/drawing/2014/main" id="{7FAC23EA-1B85-42CA-8B35-853D927098AF}"/>
              </a:ext>
            </a:extLst>
          </p:cNvPr>
          <p:cNvSpPr txBox="1"/>
          <p:nvPr/>
        </p:nvSpPr>
        <p:spPr>
          <a:xfrm>
            <a:off x="128440" y="1210099"/>
            <a:ext cx="2031787" cy="707886"/>
          </a:xfrm>
          <a:prstGeom prst="rect">
            <a:avLst/>
          </a:prstGeom>
          <a:noFill/>
        </p:spPr>
        <p:txBody>
          <a:bodyPr wrap="square" rtlCol="0">
            <a:spAutoFit/>
          </a:bodyPr>
          <a:lstStyle/>
          <a:p>
            <a:pPr algn="ctr"/>
            <a:r>
              <a:rPr lang="en-GB" sz="2000" dirty="0">
                <a:solidFill>
                  <a:srgbClr val="31B09C"/>
                </a:solidFill>
              </a:rPr>
              <a:t>Availability of the service</a:t>
            </a:r>
          </a:p>
        </p:txBody>
      </p:sp>
      <p:cxnSp>
        <p:nvCxnSpPr>
          <p:cNvPr id="21" name="Straight Arrow Connector 20">
            <a:extLst>
              <a:ext uri="{FF2B5EF4-FFF2-40B4-BE49-F238E27FC236}">
                <a16:creationId xmlns:a16="http://schemas.microsoft.com/office/drawing/2014/main" id="{5AE70D54-397C-4E58-9107-AF7B4DD2562F}"/>
              </a:ext>
            </a:extLst>
          </p:cNvPr>
          <p:cNvCxnSpPr>
            <a:cxnSpLocks/>
          </p:cNvCxnSpPr>
          <p:nvPr/>
        </p:nvCxnSpPr>
        <p:spPr>
          <a:xfrm flipH="1">
            <a:off x="2221471" y="1917985"/>
            <a:ext cx="1492408" cy="1219241"/>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22" name="readiness label">
            <a:extLst>
              <a:ext uri="{FF2B5EF4-FFF2-40B4-BE49-F238E27FC236}">
                <a16:creationId xmlns:a16="http://schemas.microsoft.com/office/drawing/2014/main" id="{FF97BDC0-7F0F-4225-B546-D9E43E942B2B}"/>
              </a:ext>
            </a:extLst>
          </p:cNvPr>
          <p:cNvSpPr txBox="1"/>
          <p:nvPr/>
        </p:nvSpPr>
        <p:spPr>
          <a:xfrm>
            <a:off x="2695247" y="1226299"/>
            <a:ext cx="2981653" cy="707886"/>
          </a:xfrm>
          <a:prstGeom prst="rect">
            <a:avLst/>
          </a:prstGeom>
          <a:noFill/>
        </p:spPr>
        <p:txBody>
          <a:bodyPr wrap="square" rtlCol="0">
            <a:spAutoFit/>
          </a:bodyPr>
          <a:lstStyle/>
          <a:p>
            <a:pPr algn="ctr"/>
            <a:r>
              <a:rPr lang="en-GB" sz="2000" dirty="0">
                <a:solidFill>
                  <a:srgbClr val="31B09C"/>
                </a:solidFill>
              </a:rPr>
              <a:t>Overall readiness index of the service</a:t>
            </a:r>
          </a:p>
        </p:txBody>
      </p:sp>
    </p:spTree>
    <p:extLst>
      <p:ext uri="{BB962C8B-B14F-4D97-AF65-F5344CB8AC3E}">
        <p14:creationId xmlns:p14="http://schemas.microsoft.com/office/powerpoint/2010/main" val="55598228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9"/>
                                        </p:tgtEl>
                                      </p:cBhvr>
                                    </p:animEffect>
                                    <p:set>
                                      <p:cBhvr>
                                        <p:cTn id="26" dur="1" fill="hold">
                                          <p:stCondLst>
                                            <p:cond delay="499"/>
                                          </p:stCondLst>
                                        </p:cTn>
                                        <p:tgtEl>
                                          <p:spTgt spid="19"/>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22"/>
                                        </p:tgtEl>
                                      </p:cBhvr>
                                    </p:animEffect>
                                    <p:set>
                                      <p:cBhvr>
                                        <p:cTn id="29" dur="1" fill="hold">
                                          <p:stCondLst>
                                            <p:cond delay="499"/>
                                          </p:stCondLst>
                                        </p:cTn>
                                        <p:tgtEl>
                                          <p:spTgt spid="2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7"/>
                                        </p:tgtEl>
                                      </p:cBhvr>
                                    </p:animEffect>
                                    <p:set>
                                      <p:cBhvr>
                                        <p:cTn id="41" dur="1" fill="hold">
                                          <p:stCondLst>
                                            <p:cond delay="499"/>
                                          </p:stCondLst>
                                        </p:cTn>
                                        <p:tgtEl>
                                          <p:spTgt spid="7"/>
                                        </p:tgtEl>
                                        <p:attrNameLst>
                                          <p:attrName>style.visibility</p:attrName>
                                        </p:attrNameLst>
                                      </p:cBhvr>
                                      <p:to>
                                        <p:strVal val="hidden"/>
                                      </p:to>
                                    </p:se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9"/>
                                        </p:tgtEl>
                                      </p:cBhvr>
                                    </p:animEffect>
                                    <p:set>
                                      <p:cBhvr>
                                        <p:cTn id="59" dur="1" fill="hold">
                                          <p:stCondLst>
                                            <p:cond delay="499"/>
                                          </p:stCondLst>
                                        </p:cTn>
                                        <p:tgtEl>
                                          <p:spTgt spid="9"/>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10"/>
                                        </p:tgtEl>
                                      </p:cBhvr>
                                    </p:animEffect>
                                    <p:set>
                                      <p:cBhvr>
                                        <p:cTn id="68" dur="1" fill="hold">
                                          <p:stCondLst>
                                            <p:cond delay="499"/>
                                          </p:stCondLst>
                                        </p:cTn>
                                        <p:tgtEl>
                                          <p:spTgt spid="10"/>
                                        </p:tgtEl>
                                        <p:attrNameLst>
                                          <p:attrName>style.visibility</p:attrName>
                                        </p:attrNameLst>
                                      </p:cBhvr>
                                      <p:to>
                                        <p:strVal val="hidden"/>
                                      </p:to>
                                    </p:se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11"/>
                                        </p:tgtEl>
                                      </p:cBhvr>
                                    </p:animEffect>
                                    <p:set>
                                      <p:cBhvr>
                                        <p:cTn id="77" dur="1" fill="hold">
                                          <p:stCondLst>
                                            <p:cond delay="499"/>
                                          </p:stCondLst>
                                        </p:cTn>
                                        <p:tgtEl>
                                          <p:spTgt spid="11"/>
                                        </p:tgtEl>
                                        <p:attrNameLst>
                                          <p:attrName>style.visibility</p:attrName>
                                        </p:attrNameLst>
                                      </p:cBhvr>
                                      <p:to>
                                        <p:strVal val="hidden"/>
                                      </p:to>
                                    </p:se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fade">
                                      <p:cBhvr>
                                        <p:cTn id="89" dur="500"/>
                                        <p:tgtEl>
                                          <p:spTgt spid="1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500"/>
                                        <p:tgtEl>
                                          <p:spTgt spid="1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7"/>
                                        </p:tgtEl>
                                        <p:attrNameLst>
                                          <p:attrName>style.visibility</p:attrName>
                                        </p:attrNameLst>
                                      </p:cBhvr>
                                      <p:to>
                                        <p:strVal val="visible"/>
                                      </p:to>
                                    </p:set>
                                    <p:animEffect transition="in" filter="fade">
                                      <p:cBhvr>
                                        <p:cTn id="95" dur="500"/>
                                        <p:tgtEl>
                                          <p:spTgt spid="17"/>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grpId="1" nodeType="clickEffect">
                                  <p:stCondLst>
                                    <p:cond delay="0"/>
                                  </p:stCondLst>
                                  <p:childTnLst>
                                    <p:animEffect transition="out" filter="fade">
                                      <p:cBhvr>
                                        <p:cTn id="99" dur="500"/>
                                        <p:tgtEl>
                                          <p:spTgt spid="13"/>
                                        </p:tgtEl>
                                      </p:cBhvr>
                                    </p:animEffect>
                                    <p:set>
                                      <p:cBhvr>
                                        <p:cTn id="100" dur="1" fill="hold">
                                          <p:stCondLst>
                                            <p:cond delay="499"/>
                                          </p:stCondLst>
                                        </p:cTn>
                                        <p:tgtEl>
                                          <p:spTgt spid="13"/>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14"/>
                                        </p:tgtEl>
                                      </p:cBhvr>
                                    </p:animEffect>
                                    <p:set>
                                      <p:cBhvr>
                                        <p:cTn id="103" dur="1" fill="hold">
                                          <p:stCondLst>
                                            <p:cond delay="499"/>
                                          </p:stCondLst>
                                        </p:cTn>
                                        <p:tgtEl>
                                          <p:spTgt spid="14"/>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15"/>
                                        </p:tgtEl>
                                      </p:cBhvr>
                                    </p:animEffect>
                                    <p:set>
                                      <p:cBhvr>
                                        <p:cTn id="106" dur="1" fill="hold">
                                          <p:stCondLst>
                                            <p:cond delay="499"/>
                                          </p:stCondLst>
                                        </p:cTn>
                                        <p:tgtEl>
                                          <p:spTgt spid="15"/>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16"/>
                                        </p:tgtEl>
                                      </p:cBhvr>
                                    </p:animEffect>
                                    <p:set>
                                      <p:cBhvr>
                                        <p:cTn id="109" dur="1" fill="hold">
                                          <p:stCondLst>
                                            <p:cond delay="499"/>
                                          </p:stCondLst>
                                        </p:cTn>
                                        <p:tgtEl>
                                          <p:spTgt spid="16"/>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17"/>
                                        </p:tgtEl>
                                      </p:cBhvr>
                                    </p:animEffect>
                                    <p:set>
                                      <p:cBhvr>
                                        <p:cTn id="112" dur="1" fill="hold">
                                          <p:stCondLst>
                                            <p:cond delay="499"/>
                                          </p:stCondLst>
                                        </p:cTn>
                                        <p:tgtEl>
                                          <p:spTgt spid="17"/>
                                        </p:tgtEl>
                                        <p:attrNameLst>
                                          <p:attrName>style.visibility</p:attrName>
                                        </p:attrNameLst>
                                      </p:cBhvr>
                                      <p:to>
                                        <p:strVal val="hidden"/>
                                      </p:to>
                                    </p:set>
                                  </p:childTnLst>
                                </p:cTn>
                              </p:par>
                            </p:childTnLst>
                          </p:cTn>
                        </p:par>
                        <p:par>
                          <p:cTn id="113" fill="hold">
                            <p:stCondLst>
                              <p:cond delay="500"/>
                            </p:stCondLst>
                            <p:childTnLst>
                              <p:par>
                                <p:cTn id="114" presetID="22" presetClass="entr" presetSubtype="1" fill="hold" grpId="0" nodeType="afterEffect">
                                  <p:stCondLst>
                                    <p:cond delay="0"/>
                                  </p:stCondLst>
                                  <p:childTnLst>
                                    <p:set>
                                      <p:cBhvr>
                                        <p:cTn id="115" dur="1" fill="hold">
                                          <p:stCondLst>
                                            <p:cond delay="0"/>
                                          </p:stCondLst>
                                        </p:cTn>
                                        <p:tgtEl>
                                          <p:spTgt spid="18"/>
                                        </p:tgtEl>
                                        <p:attrNameLst>
                                          <p:attrName>style.visibility</p:attrName>
                                        </p:attrNameLst>
                                      </p:cBhvr>
                                      <p:to>
                                        <p:strVal val="visible"/>
                                      </p:to>
                                    </p:set>
                                    <p:animEffect transition="in" filter="wipe(up)">
                                      <p:cBhvr>
                                        <p:cTn id="1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20" grpId="0"/>
      <p:bldP spid="20" grpId="1"/>
      <p:bldP spid="22" grpId="0"/>
      <p:bldP spid="2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008926"/>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By the end of this unit, you will:</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9" name="TextBox 18">
            <a:extLst>
              <a:ext uri="{FF2B5EF4-FFF2-40B4-BE49-F238E27FC236}">
                <a16:creationId xmlns:a16="http://schemas.microsoft.com/office/drawing/2014/main" id="{FB51BEA6-30C4-BF3A-513C-068EAD4C8451}"/>
              </a:ext>
            </a:extLst>
          </p:cNvPr>
          <p:cNvSpPr txBox="1"/>
          <p:nvPr/>
        </p:nvSpPr>
        <p:spPr>
          <a:xfrm>
            <a:off x="3782477" y="2550431"/>
            <a:ext cx="8278894"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list the stages in the review of the analysis platform outputs</a:t>
            </a:r>
          </a:p>
        </p:txBody>
      </p:sp>
      <p:sp>
        <p:nvSpPr>
          <p:cNvPr id="21" name="TextBox 20">
            <a:extLst>
              <a:ext uri="{FF2B5EF4-FFF2-40B4-BE49-F238E27FC236}">
                <a16:creationId xmlns:a16="http://schemas.microsoft.com/office/drawing/2014/main" id="{093F577F-609F-0B72-6156-D67874F46AC1}"/>
              </a:ext>
            </a:extLst>
          </p:cNvPr>
          <p:cNvSpPr txBox="1"/>
          <p:nvPr/>
        </p:nvSpPr>
        <p:spPr>
          <a:xfrm>
            <a:off x="3782477" y="3059234"/>
            <a:ext cx="8278894"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explain how to look at the structure of an indicator table</a:t>
            </a:r>
          </a:p>
        </p:txBody>
      </p:sp>
      <p:pic>
        <p:nvPicPr>
          <p:cNvPr id="3" name="bullet white">
            <a:extLst>
              <a:ext uri="{FF2B5EF4-FFF2-40B4-BE49-F238E27FC236}">
                <a16:creationId xmlns:a16="http://schemas.microsoft.com/office/drawing/2014/main" id="{5144A0A6-322A-4B3E-AD56-6C04AF562D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2697193"/>
            <a:ext cx="117692" cy="122400"/>
          </a:xfrm>
          <a:prstGeom prst="rect">
            <a:avLst/>
          </a:prstGeom>
        </p:spPr>
      </p:pic>
      <p:pic>
        <p:nvPicPr>
          <p:cNvPr id="15" name="bullet white">
            <a:extLst>
              <a:ext uri="{FF2B5EF4-FFF2-40B4-BE49-F238E27FC236}">
                <a16:creationId xmlns:a16="http://schemas.microsoft.com/office/drawing/2014/main" id="{D1121847-C67F-41F2-9ECA-39C638C297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2941" y="3212035"/>
            <a:ext cx="117692" cy="122400"/>
          </a:xfrm>
          <a:prstGeom prst="rect">
            <a:avLst/>
          </a:prstGeom>
        </p:spPr>
      </p:pic>
      <p:sp>
        <p:nvSpPr>
          <p:cNvPr id="12" name="TextBox 11">
            <a:extLst>
              <a:ext uri="{FF2B5EF4-FFF2-40B4-BE49-F238E27FC236}">
                <a16:creationId xmlns:a16="http://schemas.microsoft.com/office/drawing/2014/main" id="{2261AA11-9359-4A67-A343-A3D38BA0BC79}"/>
              </a:ext>
            </a:extLst>
          </p:cNvPr>
          <p:cNvSpPr txBox="1"/>
          <p:nvPr/>
        </p:nvSpPr>
        <p:spPr>
          <a:xfrm>
            <a:off x="3782477" y="3568037"/>
            <a:ext cx="8278894" cy="760401"/>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describe the steps for understanding what the indicators reveal</a:t>
            </a:r>
          </a:p>
        </p:txBody>
      </p:sp>
      <p:sp>
        <p:nvSpPr>
          <p:cNvPr id="14" name="TextBox 13">
            <a:extLst>
              <a:ext uri="{FF2B5EF4-FFF2-40B4-BE49-F238E27FC236}">
                <a16:creationId xmlns:a16="http://schemas.microsoft.com/office/drawing/2014/main" id="{7B78A776-5BF2-4E3F-845F-EC77FBD0F18A}"/>
              </a:ext>
            </a:extLst>
          </p:cNvPr>
          <p:cNvSpPr txBox="1"/>
          <p:nvPr/>
        </p:nvSpPr>
        <p:spPr>
          <a:xfrm>
            <a:off x="3782477" y="4403204"/>
            <a:ext cx="8278894"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explain how to describe and summarize the HHFA findings</a:t>
            </a:r>
          </a:p>
        </p:txBody>
      </p:sp>
      <p:pic>
        <p:nvPicPr>
          <p:cNvPr id="16" name="bullet white">
            <a:extLst>
              <a:ext uri="{FF2B5EF4-FFF2-40B4-BE49-F238E27FC236}">
                <a16:creationId xmlns:a16="http://schemas.microsoft.com/office/drawing/2014/main" id="{F88DF83C-F629-4627-9F40-4868D9E0A5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1777" y="3701517"/>
            <a:ext cx="117692" cy="122400"/>
          </a:xfrm>
          <a:prstGeom prst="rect">
            <a:avLst/>
          </a:prstGeom>
        </p:spPr>
      </p:pic>
      <p:pic>
        <p:nvPicPr>
          <p:cNvPr id="17" name="bullet white">
            <a:extLst>
              <a:ext uri="{FF2B5EF4-FFF2-40B4-BE49-F238E27FC236}">
                <a16:creationId xmlns:a16="http://schemas.microsoft.com/office/drawing/2014/main" id="{8B8A2C05-BDF7-4E15-B806-AA766084CC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2941" y="4556005"/>
            <a:ext cx="117692" cy="122400"/>
          </a:xfrm>
          <a:prstGeom prst="rect">
            <a:avLst/>
          </a:prstGeom>
        </p:spPr>
      </p:pic>
    </p:spTree>
    <p:custDataLst>
      <p:tags r:id="rId1"/>
    </p:custDataLst>
    <p:extLst>
      <p:ext uri="{BB962C8B-B14F-4D97-AF65-F5344CB8AC3E}">
        <p14:creationId xmlns:p14="http://schemas.microsoft.com/office/powerpoint/2010/main" val="30406858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 calcmode="lin" valueType="num">
                                      <p:cBhvr>
                                        <p:cTn id="26" dur="500" fill="hold"/>
                                        <p:tgtEl>
                                          <p:spTgt spid="15"/>
                                        </p:tgtEl>
                                        <p:attrNameLst>
                                          <p:attrName>style.rotation</p:attrName>
                                        </p:attrNameLst>
                                      </p:cBhvr>
                                      <p:tavLst>
                                        <p:tav tm="0">
                                          <p:val>
                                            <p:fltVal val="90"/>
                                          </p:val>
                                        </p:tav>
                                        <p:tav tm="100000">
                                          <p:val>
                                            <p:fltVal val="0"/>
                                          </p:val>
                                        </p:tav>
                                      </p:tavLst>
                                    </p:anim>
                                    <p:animEffect transition="in" filter="fade">
                                      <p:cBhvr>
                                        <p:cTn id="27" dur="500"/>
                                        <p:tgtEl>
                                          <p:spTgt spid="15"/>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 calcmode="lin" valueType="num">
                                      <p:cBhvr>
                                        <p:cTn id="38" dur="500" fill="hold"/>
                                        <p:tgtEl>
                                          <p:spTgt spid="16"/>
                                        </p:tgtEl>
                                        <p:attrNameLst>
                                          <p:attrName>style.rotation</p:attrName>
                                        </p:attrNameLst>
                                      </p:cBhvr>
                                      <p:tavLst>
                                        <p:tav tm="0">
                                          <p:val>
                                            <p:fltVal val="90"/>
                                          </p:val>
                                        </p:tav>
                                        <p:tav tm="100000">
                                          <p:val>
                                            <p:fltVal val="0"/>
                                          </p:val>
                                        </p:tav>
                                      </p:tavLst>
                                    </p:anim>
                                    <p:animEffect transition="in" filter="fade">
                                      <p:cBhvr>
                                        <p:cTn id="39" dur="500"/>
                                        <p:tgtEl>
                                          <p:spTgt spid="16"/>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 calcmode="lin" valueType="num">
                                      <p:cBhvr>
                                        <p:cTn id="50" dur="500" fill="hold"/>
                                        <p:tgtEl>
                                          <p:spTgt spid="17"/>
                                        </p:tgtEl>
                                        <p:attrNameLst>
                                          <p:attrName>style.rotation</p:attrName>
                                        </p:attrNameLst>
                                      </p:cBhvr>
                                      <p:tavLst>
                                        <p:tav tm="0">
                                          <p:val>
                                            <p:fltVal val="90"/>
                                          </p:val>
                                        </p:tav>
                                        <p:tav tm="100000">
                                          <p:val>
                                            <p:fltVal val="0"/>
                                          </p:val>
                                        </p:tav>
                                      </p:tavLst>
                                    </p:anim>
                                    <p:animEffect transition="in" filter="fade">
                                      <p:cBhvr>
                                        <p:cTn id="51" dur="500"/>
                                        <p:tgtEl>
                                          <p:spTgt spid="17"/>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1" grpId="0"/>
      <p:bldP spid="12"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3. Describing and summarizing the findings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8" name="grid1">
            <a:extLst>
              <a:ext uri="{FF2B5EF4-FFF2-40B4-BE49-F238E27FC236}">
                <a16:creationId xmlns:a16="http://schemas.microsoft.com/office/drawing/2014/main" id="{B5C4B6B8-6A33-4A61-912E-A44FEBBA8D74}"/>
              </a:ext>
            </a:extLst>
          </p:cNvPr>
          <p:cNvSpPr txBox="1"/>
          <p:nvPr/>
        </p:nvSpPr>
        <p:spPr>
          <a:xfrm>
            <a:off x="857398" y="1245184"/>
            <a:ext cx="5360074" cy="4630615"/>
          </a:xfrm>
          <a:prstGeom prst="rect">
            <a:avLst/>
          </a:prstGeom>
          <a:solidFill>
            <a:srgbClr val="CBEBE6"/>
          </a:solidFill>
        </p:spPr>
        <p:txBody>
          <a:bodyPr vert="horz" wrap="square" lIns="180000" tIns="180000" rIns="180000" bIns="180000" rtlCol="0" anchor="t">
            <a:no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spcAft>
                <a:spcPts val="1200"/>
              </a:spcAft>
            </a:pPr>
            <a:r>
              <a:rPr lang="en-GB" sz="2400" b="1" dirty="0">
                <a:solidFill>
                  <a:schemeClr val="tx1">
                    <a:lumMod val="65000"/>
                    <a:lumOff val="35000"/>
                  </a:schemeClr>
                </a:solidFill>
              </a:rPr>
              <a:t>Stage 3</a:t>
            </a:r>
          </a:p>
          <a:p>
            <a:pPr algn="l"/>
            <a:r>
              <a:rPr lang="en-GB" sz="2400" dirty="0">
                <a:solidFill>
                  <a:schemeClr val="tx1">
                    <a:lumMod val="65000"/>
                    <a:lumOff val="35000"/>
                  </a:schemeClr>
                </a:solidFill>
              </a:rPr>
              <a:t>Describing and summarizing </a:t>
            </a:r>
            <a:br>
              <a:rPr lang="en-GB" sz="2400" dirty="0">
                <a:solidFill>
                  <a:schemeClr val="tx1">
                    <a:lumMod val="65000"/>
                    <a:lumOff val="35000"/>
                  </a:schemeClr>
                </a:solidFill>
              </a:rPr>
            </a:br>
            <a:r>
              <a:rPr lang="en-GB" sz="2400" dirty="0">
                <a:solidFill>
                  <a:schemeClr val="tx1">
                    <a:lumMod val="65000"/>
                    <a:lumOff val="35000"/>
                  </a:schemeClr>
                </a:solidFill>
              </a:rPr>
              <a:t>the findings</a:t>
            </a:r>
          </a:p>
        </p:txBody>
      </p:sp>
      <p:sp>
        <p:nvSpPr>
          <p:cNvPr id="29" name="grid2">
            <a:extLst>
              <a:ext uri="{FF2B5EF4-FFF2-40B4-BE49-F238E27FC236}">
                <a16:creationId xmlns:a16="http://schemas.microsoft.com/office/drawing/2014/main" id="{95572B67-2BA1-442F-B96D-B3BAFA9A47C6}"/>
              </a:ext>
            </a:extLst>
          </p:cNvPr>
          <p:cNvSpPr txBox="1"/>
          <p:nvPr/>
        </p:nvSpPr>
        <p:spPr>
          <a:xfrm>
            <a:off x="6199796" y="1245185"/>
            <a:ext cx="5360074" cy="4636942"/>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40" name="text01">
            <a:extLst>
              <a:ext uri="{FF2B5EF4-FFF2-40B4-BE49-F238E27FC236}">
                <a16:creationId xmlns:a16="http://schemas.microsoft.com/office/drawing/2014/main" id="{CBE1C87D-66C2-4D81-AEEB-191DD2EA3AE8}"/>
              </a:ext>
            </a:extLst>
          </p:cNvPr>
          <p:cNvSpPr txBox="1"/>
          <p:nvPr/>
        </p:nvSpPr>
        <p:spPr>
          <a:xfrm>
            <a:off x="7163854" y="1651947"/>
            <a:ext cx="3418654" cy="1092800"/>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systematically documenting identified issues</a:t>
            </a:r>
          </a:p>
        </p:txBody>
      </p:sp>
      <p:sp>
        <p:nvSpPr>
          <p:cNvPr id="45" name="text03">
            <a:extLst>
              <a:ext uri="{FF2B5EF4-FFF2-40B4-BE49-F238E27FC236}">
                <a16:creationId xmlns:a16="http://schemas.microsoft.com/office/drawing/2014/main" id="{9EBEB7A8-D1F5-4579-92F9-24EF95546166}"/>
              </a:ext>
            </a:extLst>
          </p:cNvPr>
          <p:cNvSpPr txBox="1"/>
          <p:nvPr/>
        </p:nvSpPr>
        <p:spPr>
          <a:xfrm>
            <a:off x="7190421" y="2978853"/>
            <a:ext cx="426750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summarizing key findings</a:t>
            </a:r>
          </a:p>
        </p:txBody>
      </p:sp>
      <p:sp>
        <p:nvSpPr>
          <p:cNvPr id="38" name="number">
            <a:extLst>
              <a:ext uri="{FF2B5EF4-FFF2-40B4-BE49-F238E27FC236}">
                <a16:creationId xmlns:a16="http://schemas.microsoft.com/office/drawing/2014/main" id="{08953DFB-C962-446F-B1CC-8D3E3E9A5E67}"/>
              </a:ext>
            </a:extLst>
          </p:cNvPr>
          <p:cNvSpPr txBox="1"/>
          <p:nvPr/>
        </p:nvSpPr>
        <p:spPr>
          <a:xfrm>
            <a:off x="6535781" y="1651947"/>
            <a:ext cx="654640" cy="428002"/>
          </a:xfrm>
          <a:prstGeom prst="rect">
            <a:avLst/>
          </a:prstGeom>
        </p:spPr>
        <p:txBody>
          <a:bodyPr vert="horz" wrap="square" lIns="91440" tIns="45720" rIns="91440" bIns="45720" rtlCol="0" anchor="t">
            <a:spAutoFit/>
          </a:bodyPr>
          <a:lstStyle>
            <a:defPPr>
              <a:defRPr lang="en-US"/>
            </a:defPPr>
            <a:lvl1pPr>
              <a:lnSpc>
                <a:spcPct val="90000"/>
              </a:lnSpc>
              <a:spcBef>
                <a:spcPct val="0"/>
              </a:spcBef>
              <a:buNone/>
              <a:defRPr sz="2400">
                <a:solidFill>
                  <a:schemeClr val="tx1">
                    <a:lumMod val="65000"/>
                    <a:lumOff val="35000"/>
                  </a:schemeClr>
                </a:solidFill>
                <a:latin typeface="+mj-lt"/>
                <a:ea typeface="+mj-ea"/>
                <a:cs typeface="+mj-cs"/>
              </a:defRPr>
            </a:lvl1pPr>
          </a:lstStyle>
          <a:p>
            <a:r>
              <a:rPr lang="en-GB" b="1" dirty="0">
                <a:solidFill>
                  <a:srgbClr val="31B09C"/>
                </a:solidFill>
              </a:rPr>
              <a:t>3.1</a:t>
            </a:r>
          </a:p>
        </p:txBody>
      </p:sp>
      <p:sp>
        <p:nvSpPr>
          <p:cNvPr id="46" name="number">
            <a:extLst>
              <a:ext uri="{FF2B5EF4-FFF2-40B4-BE49-F238E27FC236}">
                <a16:creationId xmlns:a16="http://schemas.microsoft.com/office/drawing/2014/main" id="{92B779AE-F8E2-4FFD-8E06-72498EC501B1}"/>
              </a:ext>
            </a:extLst>
          </p:cNvPr>
          <p:cNvSpPr txBox="1"/>
          <p:nvPr/>
        </p:nvSpPr>
        <p:spPr>
          <a:xfrm>
            <a:off x="6535781" y="2978853"/>
            <a:ext cx="654640" cy="428002"/>
          </a:xfrm>
          <a:prstGeom prst="rect">
            <a:avLst/>
          </a:prstGeom>
        </p:spPr>
        <p:txBody>
          <a:bodyPr vert="horz" wrap="square" lIns="91440" tIns="45720" rIns="91440" bIns="45720" rtlCol="0" anchor="t">
            <a:spAutoFit/>
          </a:bodyPr>
          <a:lstStyle>
            <a:defPPr>
              <a:defRPr lang="en-US"/>
            </a:defPPr>
            <a:lvl1pPr>
              <a:lnSpc>
                <a:spcPct val="90000"/>
              </a:lnSpc>
              <a:spcBef>
                <a:spcPct val="0"/>
              </a:spcBef>
              <a:buNone/>
              <a:defRPr sz="2400">
                <a:solidFill>
                  <a:schemeClr val="tx1">
                    <a:lumMod val="65000"/>
                    <a:lumOff val="35000"/>
                  </a:schemeClr>
                </a:solidFill>
                <a:latin typeface="+mj-lt"/>
                <a:ea typeface="+mj-ea"/>
                <a:cs typeface="+mj-cs"/>
              </a:defRPr>
            </a:lvl1pPr>
          </a:lstStyle>
          <a:p>
            <a:r>
              <a:rPr lang="en-GB" b="1" dirty="0">
                <a:solidFill>
                  <a:srgbClr val="31B09C"/>
                </a:solidFill>
              </a:rPr>
              <a:t>3.2</a:t>
            </a:r>
          </a:p>
        </p:txBody>
      </p:sp>
      <p:pic>
        <p:nvPicPr>
          <p:cNvPr id="3" name="Picture 2">
            <a:extLst>
              <a:ext uri="{FF2B5EF4-FFF2-40B4-BE49-F238E27FC236}">
                <a16:creationId xmlns:a16="http://schemas.microsoft.com/office/drawing/2014/main" id="{FC14091C-79EB-4C54-A358-B778BBC2B7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3695" y="2775259"/>
            <a:ext cx="2033337" cy="2831230"/>
          </a:xfrm>
          <a:prstGeom prst="rect">
            <a:avLst/>
          </a:prstGeom>
        </p:spPr>
      </p:pic>
    </p:spTree>
    <p:custDataLst>
      <p:tags r:id="rId1"/>
    </p:custDataLst>
    <p:extLst>
      <p:ext uri="{BB962C8B-B14F-4D97-AF65-F5344CB8AC3E}">
        <p14:creationId xmlns:p14="http://schemas.microsoft.com/office/powerpoint/2010/main" val="13170239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40" grpId="0"/>
      <p:bldP spid="45" grpId="0"/>
      <p:bldP spid="38" grpId="0"/>
      <p:bldP spid="4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header">
            <a:extLst>
              <a:ext uri="{FF2B5EF4-FFF2-40B4-BE49-F238E27FC236}">
                <a16:creationId xmlns:a16="http://schemas.microsoft.com/office/drawing/2014/main" id="{B04F9C1A-385A-41F1-B876-05FF17156F92}"/>
              </a:ext>
            </a:extLst>
          </p:cNvPr>
          <p:cNvGrpSpPr/>
          <p:nvPr/>
        </p:nvGrpSpPr>
        <p:grpSpPr>
          <a:xfrm>
            <a:off x="-1235" y="-815"/>
            <a:ext cx="10754959" cy="611122"/>
            <a:chOff x="-1235" y="-815"/>
            <a:chExt cx="10754959" cy="611122"/>
          </a:xfrm>
        </p:grpSpPr>
        <p:sp>
          <p:nvSpPr>
            <p:cNvPr id="7" name="TextBox 6">
              <a:extLst>
                <a:ext uri="{FF2B5EF4-FFF2-40B4-BE49-F238E27FC236}">
                  <a16:creationId xmlns:a16="http://schemas.microsoft.com/office/drawing/2014/main" id="{A06645A3-58A6-4763-B830-D1ABB66E1AAD}"/>
                </a:ext>
              </a:extLst>
            </p:cNvPr>
            <p:cNvSpPr txBox="1"/>
            <p:nvPr/>
          </p:nvSpPr>
          <p:spPr>
            <a:xfrm>
              <a:off x="734149" y="21482"/>
              <a:ext cx="10019575" cy="584775"/>
            </a:xfrm>
            <a:prstGeom prst="rect">
              <a:avLst/>
            </a:prstGeom>
            <a:noFill/>
          </p:spPr>
          <p:txBody>
            <a:bodyPr wrap="square">
              <a:spAutoFit/>
            </a:bodyPr>
            <a:lstStyle/>
            <a:p>
              <a:r>
                <a:rPr lang="en-GB" sz="3200" dirty="0">
                  <a:solidFill>
                    <a:srgbClr val="595959"/>
                  </a:solidFill>
                </a:rPr>
                <a:t>3. Describing and summarizing the findings</a:t>
              </a:r>
            </a:p>
          </p:txBody>
        </p:sp>
        <p:pic>
          <p:nvPicPr>
            <p:cNvPr id="8" name="Picture 7">
              <a:extLst>
                <a:ext uri="{FF2B5EF4-FFF2-40B4-BE49-F238E27FC236}">
                  <a16:creationId xmlns:a16="http://schemas.microsoft.com/office/drawing/2014/main" id="{58023120-3B53-4F5A-B812-A1E17FFDB0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pic>
        <p:nvPicPr>
          <p:cNvPr id="3" name="Picture 2">
            <a:extLst>
              <a:ext uri="{FF2B5EF4-FFF2-40B4-BE49-F238E27FC236}">
                <a16:creationId xmlns:a16="http://schemas.microsoft.com/office/drawing/2014/main" id="{09758395-E7F3-4DA2-A443-ED4E51D302B6}"/>
              </a:ext>
            </a:extLst>
          </p:cNvPr>
          <p:cNvPicPr>
            <a:picLocks noChangeAspect="1"/>
          </p:cNvPicPr>
          <p:nvPr/>
        </p:nvPicPr>
        <p:blipFill>
          <a:blip r:embed="rId4"/>
          <a:stretch>
            <a:fillRect/>
          </a:stretch>
        </p:blipFill>
        <p:spPr>
          <a:xfrm>
            <a:off x="0" y="1087386"/>
            <a:ext cx="12192000" cy="4683227"/>
          </a:xfrm>
          <a:prstGeom prst="rect">
            <a:avLst/>
          </a:prstGeom>
        </p:spPr>
      </p:pic>
      <p:cxnSp>
        <p:nvCxnSpPr>
          <p:cNvPr id="13" name="Straight Arrow Connector 12">
            <a:extLst>
              <a:ext uri="{FF2B5EF4-FFF2-40B4-BE49-F238E27FC236}">
                <a16:creationId xmlns:a16="http://schemas.microsoft.com/office/drawing/2014/main" id="{8145BE9D-C6DC-491E-977E-847D35D8592E}"/>
              </a:ext>
            </a:extLst>
          </p:cNvPr>
          <p:cNvCxnSpPr>
            <a:cxnSpLocks/>
          </p:cNvCxnSpPr>
          <p:nvPr/>
        </p:nvCxnSpPr>
        <p:spPr>
          <a:xfrm flipV="1">
            <a:off x="1311442" y="5786878"/>
            <a:ext cx="0" cy="529388"/>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8D1CCE6-C0EF-4CF8-B6D4-38B45583AD30}"/>
              </a:ext>
            </a:extLst>
          </p:cNvPr>
          <p:cNvSpPr txBox="1"/>
          <p:nvPr/>
        </p:nvSpPr>
        <p:spPr>
          <a:xfrm>
            <a:off x="168442" y="6325230"/>
            <a:ext cx="2803350" cy="400110"/>
          </a:xfrm>
          <a:prstGeom prst="rect">
            <a:avLst/>
          </a:prstGeom>
          <a:noFill/>
        </p:spPr>
        <p:txBody>
          <a:bodyPr wrap="square" rtlCol="0">
            <a:spAutoFit/>
          </a:bodyPr>
          <a:lstStyle/>
          <a:p>
            <a:pPr algn="ctr"/>
            <a:r>
              <a:rPr lang="en-GB" sz="2000" dirty="0">
                <a:solidFill>
                  <a:srgbClr val="31B09C"/>
                </a:solidFill>
              </a:rPr>
              <a:t>Box to insert findings</a:t>
            </a:r>
          </a:p>
        </p:txBody>
      </p:sp>
      <p:sp>
        <p:nvSpPr>
          <p:cNvPr id="16" name="highlight1">
            <a:extLst>
              <a:ext uri="{FF2B5EF4-FFF2-40B4-BE49-F238E27FC236}">
                <a16:creationId xmlns:a16="http://schemas.microsoft.com/office/drawing/2014/main" id="{DAD2E288-E860-4132-9F51-FD425110BC95}"/>
              </a:ext>
            </a:extLst>
          </p:cNvPr>
          <p:cNvSpPr/>
          <p:nvPr/>
        </p:nvSpPr>
        <p:spPr>
          <a:xfrm>
            <a:off x="485124" y="5481662"/>
            <a:ext cx="5494571" cy="261819"/>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884357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12052822" cy="611122"/>
            <a:chOff x="-1235" y="-815"/>
            <a:chExt cx="12052822"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49" y="21482"/>
              <a:ext cx="11317438" cy="584775"/>
            </a:xfrm>
            <a:prstGeom prst="rect">
              <a:avLst/>
            </a:prstGeom>
            <a:noFill/>
          </p:spPr>
          <p:txBody>
            <a:bodyPr wrap="square">
              <a:spAutoFit/>
            </a:bodyPr>
            <a:lstStyle/>
            <a:p>
              <a:r>
                <a:rPr lang="en-GB" sz="3200" dirty="0">
                  <a:solidFill>
                    <a:srgbClr val="595959"/>
                  </a:solidFill>
                </a:rPr>
                <a:t>Summarize key findings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17" name="Group 16">
            <a:extLst>
              <a:ext uri="{FF2B5EF4-FFF2-40B4-BE49-F238E27FC236}">
                <a16:creationId xmlns:a16="http://schemas.microsoft.com/office/drawing/2014/main" id="{4A2A3AAB-F8CF-F03C-2058-A663CE74EB8C}"/>
              </a:ext>
            </a:extLst>
          </p:cNvPr>
          <p:cNvGrpSpPr/>
          <p:nvPr/>
        </p:nvGrpSpPr>
        <p:grpSpPr>
          <a:xfrm>
            <a:off x="900112" y="2034505"/>
            <a:ext cx="10301287" cy="1178716"/>
            <a:chOff x="152819" y="2142000"/>
            <a:chExt cx="10301287" cy="1178716"/>
          </a:xfrm>
        </p:grpSpPr>
        <p:sp>
          <p:nvSpPr>
            <p:cNvPr id="18" name="grid1">
              <a:extLst>
                <a:ext uri="{FF2B5EF4-FFF2-40B4-BE49-F238E27FC236}">
                  <a16:creationId xmlns:a16="http://schemas.microsoft.com/office/drawing/2014/main" id="{51761E06-7759-1589-639D-4749BD063F51}"/>
                </a:ext>
              </a:extLst>
            </p:cNvPr>
            <p:cNvSpPr txBox="1"/>
            <p:nvPr/>
          </p:nvSpPr>
          <p:spPr>
            <a:xfrm>
              <a:off x="152819" y="2142000"/>
              <a:ext cx="10301287" cy="1178716"/>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22" name="quest type 1">
              <a:extLst>
                <a:ext uri="{FF2B5EF4-FFF2-40B4-BE49-F238E27FC236}">
                  <a16:creationId xmlns:a16="http://schemas.microsoft.com/office/drawing/2014/main" id="{046E0BF6-DA3F-7535-7DC9-742DBEE11323}"/>
                </a:ext>
              </a:extLst>
            </p:cNvPr>
            <p:cNvSpPr/>
            <p:nvPr/>
          </p:nvSpPr>
          <p:spPr>
            <a:xfrm>
              <a:off x="382856" y="2366281"/>
              <a:ext cx="730800" cy="730153"/>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rgbClr val="595959"/>
                </a:solidFill>
              </a:endParaRPr>
            </a:p>
          </p:txBody>
        </p:sp>
      </p:grpSp>
      <p:sp>
        <p:nvSpPr>
          <p:cNvPr id="23" name="TextBox 22">
            <a:extLst>
              <a:ext uri="{FF2B5EF4-FFF2-40B4-BE49-F238E27FC236}">
                <a16:creationId xmlns:a16="http://schemas.microsoft.com/office/drawing/2014/main" id="{D5DFAA55-5390-BFB7-4DBE-924217010931}"/>
              </a:ext>
            </a:extLst>
          </p:cNvPr>
          <p:cNvSpPr txBox="1"/>
          <p:nvPr/>
        </p:nvSpPr>
        <p:spPr>
          <a:xfrm>
            <a:off x="2042858" y="2208363"/>
            <a:ext cx="9110412" cy="830997"/>
          </a:xfrm>
          <a:prstGeom prst="rect">
            <a:avLst/>
          </a:prstGeom>
          <a:noFill/>
        </p:spPr>
        <p:txBody>
          <a:bodyPr wrap="square">
            <a:spAutoFit/>
          </a:bodyPr>
          <a:lstStyle/>
          <a:p>
            <a:r>
              <a:rPr lang="en-GB" sz="2400" dirty="0">
                <a:solidFill>
                  <a:schemeClr val="tx1">
                    <a:lumMod val="65000"/>
                    <a:lumOff val="35000"/>
                  </a:schemeClr>
                </a:solidFill>
              </a:rPr>
              <a:t>For each table/group of tables, select </a:t>
            </a:r>
            <a:r>
              <a:rPr lang="en-GB" sz="2400" b="1" dirty="0">
                <a:solidFill>
                  <a:schemeClr val="tx1">
                    <a:lumMod val="65000"/>
                    <a:lumOff val="35000"/>
                  </a:schemeClr>
                </a:solidFill>
              </a:rPr>
              <a:t>a few key findings </a:t>
            </a:r>
            <a:r>
              <a:rPr lang="en-GB" sz="2400" dirty="0">
                <a:solidFill>
                  <a:schemeClr val="tx1">
                    <a:lumMod val="65000"/>
                    <a:lumOff val="35000"/>
                  </a:schemeClr>
                </a:solidFill>
              </a:rPr>
              <a:t>that will help to identify conclusions, or that need further investigation.</a:t>
            </a:r>
          </a:p>
        </p:txBody>
      </p:sp>
      <p:grpSp>
        <p:nvGrpSpPr>
          <p:cNvPr id="24" name="Group 23">
            <a:extLst>
              <a:ext uri="{FF2B5EF4-FFF2-40B4-BE49-F238E27FC236}">
                <a16:creationId xmlns:a16="http://schemas.microsoft.com/office/drawing/2014/main" id="{269BF2F8-ECA8-5478-A462-D8AFBFB92908}"/>
              </a:ext>
            </a:extLst>
          </p:cNvPr>
          <p:cNvGrpSpPr/>
          <p:nvPr/>
        </p:nvGrpSpPr>
        <p:grpSpPr>
          <a:xfrm>
            <a:off x="900112" y="3475633"/>
            <a:ext cx="10301287" cy="1178716"/>
            <a:chOff x="152819" y="3417771"/>
            <a:chExt cx="10301287" cy="1178716"/>
          </a:xfrm>
        </p:grpSpPr>
        <p:sp>
          <p:nvSpPr>
            <p:cNvPr id="25" name="grid1">
              <a:extLst>
                <a:ext uri="{FF2B5EF4-FFF2-40B4-BE49-F238E27FC236}">
                  <a16:creationId xmlns:a16="http://schemas.microsoft.com/office/drawing/2014/main" id="{A5C1713F-F1FE-E1ED-A8DF-CE64A99BC0F5}"/>
                </a:ext>
              </a:extLst>
            </p:cNvPr>
            <p:cNvSpPr txBox="1"/>
            <p:nvPr/>
          </p:nvSpPr>
          <p:spPr>
            <a:xfrm>
              <a:off x="152819" y="3417771"/>
              <a:ext cx="10301287" cy="1178716"/>
            </a:xfrm>
            <a:prstGeom prst="rect">
              <a:avLst/>
            </a:prstGeom>
            <a:solidFill>
              <a:srgbClr val="C7DDF1"/>
            </a:solidFill>
          </p:spPr>
          <p:txBody>
            <a:bodyPr vert="horz" wrap="square" lIns="91440" tIns="900000" rIns="91440" bIns="45720" rtlCol="0" anchor="ctr">
              <a:noAutofit/>
            </a:bodyPr>
            <a:lstStyle>
              <a:defPPr>
                <a:defRPr lang="en-US"/>
              </a:defPPr>
              <a:lvl1pPr algn="ctr">
                <a:lnSpc>
                  <a:spcPct val="90000"/>
                </a:lnSpc>
                <a:spcBef>
                  <a:spcPct val="0"/>
                </a:spcBef>
                <a:buNone/>
                <a:defRPr sz="2400">
                  <a:solidFill>
                    <a:schemeClr val="tx1">
                      <a:lumMod val="65000"/>
                      <a:lumOff val="35000"/>
                    </a:schemeClr>
                  </a:solidFill>
                  <a:latin typeface="+mj-lt"/>
                  <a:ea typeface="+mj-ea"/>
                  <a:cs typeface="+mj-cs"/>
                </a:defRPr>
              </a:lvl1pPr>
            </a:lstStyle>
            <a:p>
              <a:endParaRPr lang="en-GB" dirty="0"/>
            </a:p>
          </p:txBody>
        </p:sp>
        <p:sp>
          <p:nvSpPr>
            <p:cNvPr id="26" name="quest type 1">
              <a:extLst>
                <a:ext uri="{FF2B5EF4-FFF2-40B4-BE49-F238E27FC236}">
                  <a16:creationId xmlns:a16="http://schemas.microsoft.com/office/drawing/2014/main" id="{4069DDC4-10B1-CA16-6B3E-D7F01E40BB7F}"/>
                </a:ext>
              </a:extLst>
            </p:cNvPr>
            <p:cNvSpPr/>
            <p:nvPr/>
          </p:nvSpPr>
          <p:spPr>
            <a:xfrm>
              <a:off x="382856" y="3642052"/>
              <a:ext cx="730800" cy="730153"/>
            </a:xfrm>
            <a:prstGeom prst="rect">
              <a:avLst/>
            </a:prstGeom>
            <a:solidFill>
              <a:srgbClr val="B3C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rgbClr val="595959"/>
                </a:solidFill>
              </a:endParaRPr>
            </a:p>
          </p:txBody>
        </p:sp>
      </p:grpSp>
      <p:sp>
        <p:nvSpPr>
          <p:cNvPr id="27" name="TextBox 26">
            <a:extLst>
              <a:ext uri="{FF2B5EF4-FFF2-40B4-BE49-F238E27FC236}">
                <a16:creationId xmlns:a16="http://schemas.microsoft.com/office/drawing/2014/main" id="{45709E53-D14E-E0E2-D7CB-6E82B31BC25F}"/>
              </a:ext>
            </a:extLst>
          </p:cNvPr>
          <p:cNvSpPr txBox="1"/>
          <p:nvPr/>
        </p:nvSpPr>
        <p:spPr>
          <a:xfrm>
            <a:off x="2042858" y="3649491"/>
            <a:ext cx="8970864" cy="830997"/>
          </a:xfrm>
          <a:prstGeom prst="rect">
            <a:avLst/>
          </a:prstGeom>
          <a:noFill/>
        </p:spPr>
        <p:txBody>
          <a:bodyPr wrap="square">
            <a:spAutoFit/>
          </a:bodyPr>
          <a:lstStyle/>
          <a:p>
            <a:r>
              <a:rPr lang="en-GB" sz="2400" dirty="0">
                <a:solidFill>
                  <a:schemeClr val="tx1">
                    <a:lumMod val="65000"/>
                    <a:lumOff val="35000"/>
                  </a:schemeClr>
                </a:solidFill>
              </a:rPr>
              <a:t>This documentation describes the data and key findings but </a:t>
            </a:r>
            <a:br>
              <a:rPr lang="en-GB" sz="2400" dirty="0">
                <a:solidFill>
                  <a:schemeClr val="tx1">
                    <a:lumMod val="65000"/>
                    <a:lumOff val="35000"/>
                  </a:schemeClr>
                </a:solidFill>
              </a:rPr>
            </a:br>
            <a:r>
              <a:rPr lang="en-GB" sz="2400" b="1" dirty="0">
                <a:solidFill>
                  <a:schemeClr val="tx1">
                    <a:lumMod val="65000"/>
                    <a:lumOff val="35000"/>
                  </a:schemeClr>
                </a:solidFill>
              </a:rPr>
              <a:t>does not </a:t>
            </a:r>
            <a:r>
              <a:rPr lang="en-GB" sz="2400" dirty="0">
                <a:solidFill>
                  <a:schemeClr val="tx1">
                    <a:lumMod val="65000"/>
                    <a:lumOff val="35000"/>
                  </a:schemeClr>
                </a:solidFill>
              </a:rPr>
              <a:t>try to explain them.</a:t>
            </a:r>
          </a:p>
        </p:txBody>
      </p:sp>
      <p:grpSp>
        <p:nvGrpSpPr>
          <p:cNvPr id="28" name="Group 27">
            <a:extLst>
              <a:ext uri="{FF2B5EF4-FFF2-40B4-BE49-F238E27FC236}">
                <a16:creationId xmlns:a16="http://schemas.microsoft.com/office/drawing/2014/main" id="{E6DB947F-98B4-8C64-1BCC-9DE182CC74F0}"/>
              </a:ext>
            </a:extLst>
          </p:cNvPr>
          <p:cNvGrpSpPr/>
          <p:nvPr/>
        </p:nvGrpSpPr>
        <p:grpSpPr>
          <a:xfrm>
            <a:off x="900111" y="4874724"/>
            <a:ext cx="10301287" cy="1178716"/>
            <a:chOff x="152819" y="4689956"/>
            <a:chExt cx="9427191" cy="1178716"/>
          </a:xfrm>
        </p:grpSpPr>
        <p:sp>
          <p:nvSpPr>
            <p:cNvPr id="29" name="grid1">
              <a:extLst>
                <a:ext uri="{FF2B5EF4-FFF2-40B4-BE49-F238E27FC236}">
                  <a16:creationId xmlns:a16="http://schemas.microsoft.com/office/drawing/2014/main" id="{AE71D10F-B921-2AF6-C118-403F62C16C86}"/>
                </a:ext>
              </a:extLst>
            </p:cNvPr>
            <p:cNvSpPr txBox="1"/>
            <p:nvPr/>
          </p:nvSpPr>
          <p:spPr>
            <a:xfrm>
              <a:off x="152819" y="4689956"/>
              <a:ext cx="9427191" cy="1178716"/>
            </a:xfrm>
            <a:prstGeom prst="rect">
              <a:avLst/>
            </a:prstGeom>
            <a:solidFill>
              <a:srgbClr val="CBEBE6"/>
            </a:solidFill>
          </p:spPr>
          <p:txBody>
            <a:bodyPr vert="horz" wrap="square" lIns="91440" tIns="90000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30" name="quest type 1">
              <a:extLst>
                <a:ext uri="{FF2B5EF4-FFF2-40B4-BE49-F238E27FC236}">
                  <a16:creationId xmlns:a16="http://schemas.microsoft.com/office/drawing/2014/main" id="{288B651C-202E-7B5B-9DA8-FB9723A3B42F}"/>
                </a:ext>
              </a:extLst>
            </p:cNvPr>
            <p:cNvSpPr/>
            <p:nvPr/>
          </p:nvSpPr>
          <p:spPr>
            <a:xfrm>
              <a:off x="382856" y="4914237"/>
              <a:ext cx="668789" cy="730153"/>
            </a:xfrm>
            <a:prstGeom prst="rect">
              <a:avLst/>
            </a:prstGeom>
            <a:solidFill>
              <a:srgbClr val="9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rgbClr val="595959"/>
                </a:solidFill>
              </a:endParaRPr>
            </a:p>
          </p:txBody>
        </p:sp>
      </p:grpSp>
      <p:sp>
        <p:nvSpPr>
          <p:cNvPr id="31" name="TextBox 30">
            <a:extLst>
              <a:ext uri="{FF2B5EF4-FFF2-40B4-BE49-F238E27FC236}">
                <a16:creationId xmlns:a16="http://schemas.microsoft.com/office/drawing/2014/main" id="{2E43641D-E808-AC0F-E9BC-633F4C15387B}"/>
              </a:ext>
            </a:extLst>
          </p:cNvPr>
          <p:cNvSpPr txBox="1"/>
          <p:nvPr/>
        </p:nvSpPr>
        <p:spPr>
          <a:xfrm>
            <a:off x="2085516" y="5048582"/>
            <a:ext cx="8739144" cy="830997"/>
          </a:xfrm>
          <a:prstGeom prst="rect">
            <a:avLst/>
          </a:prstGeom>
          <a:noFill/>
        </p:spPr>
        <p:txBody>
          <a:bodyPr wrap="square">
            <a:spAutoFit/>
          </a:bodyPr>
          <a:lstStyle/>
          <a:p>
            <a:r>
              <a:rPr lang="en-GB" sz="2400" dirty="0">
                <a:solidFill>
                  <a:schemeClr val="tx1">
                    <a:lumMod val="65000"/>
                    <a:lumOff val="35000"/>
                  </a:schemeClr>
                </a:solidFill>
              </a:rPr>
              <a:t>Finding explanations is addressed during the </a:t>
            </a:r>
            <a:r>
              <a:rPr lang="en-GB" sz="2400" b="1" dirty="0">
                <a:solidFill>
                  <a:schemeClr val="tx1">
                    <a:lumMod val="65000"/>
                    <a:lumOff val="35000"/>
                  </a:schemeClr>
                </a:solidFill>
              </a:rPr>
              <a:t>interpretation phase</a:t>
            </a:r>
            <a:r>
              <a:rPr lang="en-GB" sz="2400" dirty="0">
                <a:solidFill>
                  <a:schemeClr val="tx1">
                    <a:lumMod val="65000"/>
                    <a:lumOff val="35000"/>
                  </a:schemeClr>
                </a:solidFill>
              </a:rPr>
              <a:t>. (Module 4)</a:t>
            </a:r>
          </a:p>
        </p:txBody>
      </p:sp>
      <p:sp>
        <p:nvSpPr>
          <p:cNvPr id="32" name="TextBox 31">
            <a:extLst>
              <a:ext uri="{FF2B5EF4-FFF2-40B4-BE49-F238E27FC236}">
                <a16:creationId xmlns:a16="http://schemas.microsoft.com/office/drawing/2014/main" id="{26E6519A-A799-4B5F-97CA-54FCD937D568}"/>
              </a:ext>
            </a:extLst>
          </p:cNvPr>
          <p:cNvSpPr txBox="1"/>
          <p:nvPr/>
        </p:nvSpPr>
        <p:spPr>
          <a:xfrm>
            <a:off x="817129" y="1028842"/>
            <a:ext cx="10467249"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An HHFA table may yield a large amount of information/a long description.</a:t>
            </a:r>
            <a:br>
              <a:rPr lang="en-GB" sz="2400" dirty="0">
                <a:solidFill>
                  <a:schemeClr val="tx1">
                    <a:lumMod val="65000"/>
                    <a:lumOff val="35000"/>
                  </a:schemeClr>
                </a:solidFill>
              </a:rPr>
            </a:br>
            <a:r>
              <a:rPr lang="en-GB" sz="2400" dirty="0">
                <a:solidFill>
                  <a:schemeClr val="tx1">
                    <a:lumMod val="65000"/>
                    <a:lumOff val="35000"/>
                  </a:schemeClr>
                </a:solidFill>
              </a:rPr>
              <a:t>Therefore:</a:t>
            </a:r>
          </a:p>
        </p:txBody>
      </p:sp>
    </p:spTree>
    <p:custDataLst>
      <p:tags r:id="rId1"/>
    </p:custDataLst>
    <p:extLst>
      <p:ext uri="{BB962C8B-B14F-4D97-AF65-F5344CB8AC3E}">
        <p14:creationId xmlns:p14="http://schemas.microsoft.com/office/powerpoint/2010/main" val="962841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left)">
                                      <p:cBhvr>
                                        <p:cTn id="30" dur="500"/>
                                        <p:tgtEl>
                                          <p:spTgt spid="28"/>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left)">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31"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B7C6B9-D03A-9C24-1D70-4EFD1EB0386E}"/>
              </a:ext>
            </a:extLst>
          </p:cNvPr>
          <p:cNvGrpSpPr/>
          <p:nvPr/>
        </p:nvGrpSpPr>
        <p:grpSpPr>
          <a:xfrm>
            <a:off x="1" y="1805920"/>
            <a:ext cx="12175670" cy="3243080"/>
            <a:chOff x="1" y="1805920"/>
            <a:chExt cx="12175670" cy="3243080"/>
          </a:xfrm>
        </p:grpSpPr>
        <p:sp>
          <p:nvSpPr>
            <p:cNvPr id="31" name="Rectangle 30">
              <a:extLst>
                <a:ext uri="{FF2B5EF4-FFF2-40B4-BE49-F238E27FC236}">
                  <a16:creationId xmlns:a16="http://schemas.microsoft.com/office/drawing/2014/main" id="{C722E496-F0A4-4BBC-8A7E-23EC7AF1D461}"/>
                </a:ext>
              </a:extLst>
            </p:cNvPr>
            <p:cNvSpPr/>
            <p:nvPr/>
          </p:nvSpPr>
          <p:spPr>
            <a:xfrm>
              <a:off x="3225226" y="1805920"/>
              <a:ext cx="8950445" cy="3240000"/>
            </a:xfrm>
            <a:prstGeom prst="rect">
              <a:avLst/>
            </a:prstGeom>
            <a:solidFill>
              <a:srgbClr val="2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AF39FB24-B5A4-81D3-0EA4-95C719102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3" y="1807445"/>
              <a:ext cx="3243079" cy="3240031"/>
            </a:xfrm>
            <a:prstGeom prst="rect">
              <a:avLst/>
            </a:prstGeom>
          </p:spPr>
        </p:pic>
      </p:grpSp>
      <p:sp>
        <p:nvSpPr>
          <p:cNvPr id="11" name="TextBox 10">
            <a:extLst>
              <a:ext uri="{FF2B5EF4-FFF2-40B4-BE49-F238E27FC236}">
                <a16:creationId xmlns:a16="http://schemas.microsoft.com/office/drawing/2014/main" id="{9D060800-B7AB-63FD-EA24-369378A4F8DF}"/>
              </a:ext>
            </a:extLst>
          </p:cNvPr>
          <p:cNvSpPr txBox="1"/>
          <p:nvPr/>
        </p:nvSpPr>
        <p:spPr>
          <a:xfrm>
            <a:off x="3499200" y="2789503"/>
            <a:ext cx="7663630"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You have now completed Unit 2.</a:t>
            </a:r>
          </a:p>
        </p:txBody>
      </p:sp>
      <p:pic>
        <p:nvPicPr>
          <p:cNvPr id="13" name="Picture 12">
            <a:extLst>
              <a:ext uri="{FF2B5EF4-FFF2-40B4-BE49-F238E27FC236}">
                <a16:creationId xmlns:a16="http://schemas.microsoft.com/office/drawing/2014/main" id="{F68593BF-4BEE-2086-1B40-EC8859E1E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25" y="236365"/>
            <a:ext cx="2141567" cy="655855"/>
          </a:xfrm>
          <a:prstGeom prst="rect">
            <a:avLst/>
          </a:prstGeom>
        </p:spPr>
      </p:pic>
      <p:sp>
        <p:nvSpPr>
          <p:cNvPr id="12" name="TextBox 11">
            <a:extLst>
              <a:ext uri="{FF2B5EF4-FFF2-40B4-BE49-F238E27FC236}">
                <a16:creationId xmlns:a16="http://schemas.microsoft.com/office/drawing/2014/main" id="{ED3E103A-B4A6-49A9-9DE5-C38654D1AF97}"/>
              </a:ext>
            </a:extLst>
          </p:cNvPr>
          <p:cNvSpPr txBox="1"/>
          <p:nvPr/>
        </p:nvSpPr>
        <p:spPr>
          <a:xfrm>
            <a:off x="3499200" y="3581440"/>
            <a:ext cx="7528029" cy="428002"/>
          </a:xfrm>
          <a:prstGeom prst="rect">
            <a:avLst/>
          </a:prstGeom>
        </p:spPr>
        <p:txBody>
          <a:bodyPr vert="horz" wrap="square" lIns="91440" tIns="45720" rIns="91440" bIns="45720" rtlCol="0" anchor="b">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t>Now try the end-of-module quiz. </a:t>
            </a:r>
          </a:p>
        </p:txBody>
      </p:sp>
    </p:spTree>
    <p:custDataLst>
      <p:tags r:id="rId1"/>
    </p:custDataLst>
    <p:extLst>
      <p:ext uri="{BB962C8B-B14F-4D97-AF65-F5344CB8AC3E}">
        <p14:creationId xmlns:p14="http://schemas.microsoft.com/office/powerpoint/2010/main" val="7143635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header">
            <a:extLst>
              <a:ext uri="{FF2B5EF4-FFF2-40B4-BE49-F238E27FC236}">
                <a16:creationId xmlns:a16="http://schemas.microsoft.com/office/drawing/2014/main" id="{E216B21A-68AA-E28F-1ED8-D79135148729}"/>
              </a:ext>
            </a:extLst>
          </p:cNvPr>
          <p:cNvGrpSpPr/>
          <p:nvPr/>
        </p:nvGrpSpPr>
        <p:grpSpPr>
          <a:xfrm>
            <a:off x="-1235" y="-815"/>
            <a:ext cx="8388879" cy="611122"/>
            <a:chOff x="-1235" y="-815"/>
            <a:chExt cx="8388879" cy="611122"/>
          </a:xfrm>
        </p:grpSpPr>
        <p:sp>
          <p:nvSpPr>
            <p:cNvPr id="20" name="TextBox 19">
              <a:extLst>
                <a:ext uri="{FF2B5EF4-FFF2-40B4-BE49-F238E27FC236}">
                  <a16:creationId xmlns:a16="http://schemas.microsoft.com/office/drawing/2014/main" id="{D43D8187-3F54-29A0-47BF-D2FFEE1F55ED}"/>
                </a:ext>
              </a:extLst>
            </p:cNvPr>
            <p:cNvSpPr txBox="1"/>
            <p:nvPr/>
          </p:nvSpPr>
          <p:spPr>
            <a:xfrm>
              <a:off x="734150" y="21482"/>
              <a:ext cx="7653494" cy="584775"/>
            </a:xfrm>
            <a:prstGeom prst="rect">
              <a:avLst/>
            </a:prstGeom>
            <a:noFill/>
          </p:spPr>
          <p:txBody>
            <a:bodyPr wrap="square">
              <a:spAutoFit/>
            </a:bodyPr>
            <a:lstStyle/>
            <a:p>
              <a:r>
                <a:rPr lang="en-GB" sz="3200" dirty="0">
                  <a:solidFill>
                    <a:srgbClr val="595959"/>
                  </a:solidFill>
                </a:rPr>
                <a:t>HHFA data analysis platform outputs</a:t>
              </a:r>
            </a:p>
          </p:txBody>
        </p:sp>
        <p:pic>
          <p:nvPicPr>
            <p:cNvPr id="21" name="Picture 20">
              <a:extLst>
                <a:ext uri="{FF2B5EF4-FFF2-40B4-BE49-F238E27FC236}">
                  <a16:creationId xmlns:a16="http://schemas.microsoft.com/office/drawing/2014/main" id="{B11C2849-6A91-B650-FDA0-1FFD204EC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8" name="TextBox 7">
            <a:extLst>
              <a:ext uri="{FF2B5EF4-FFF2-40B4-BE49-F238E27FC236}">
                <a16:creationId xmlns:a16="http://schemas.microsoft.com/office/drawing/2014/main" id="{27F6C32E-4776-42BC-89E7-D970FF4ADC5A}"/>
              </a:ext>
            </a:extLst>
          </p:cNvPr>
          <p:cNvSpPr txBox="1"/>
          <p:nvPr/>
        </p:nvSpPr>
        <p:spPr>
          <a:xfrm>
            <a:off x="609456" y="5076183"/>
            <a:ext cx="10973087" cy="1343253"/>
          </a:xfrm>
          <a:prstGeom prst="rect">
            <a:avLst/>
          </a:prstGeom>
          <a:solidFill>
            <a:srgbClr val="31B09C"/>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r>
              <a:rPr lang="en-GB" sz="2400" dirty="0"/>
              <a:t>The HHFA data analysis platform presents the findings of a country HHFA in a set of standard tables and graphs called the </a:t>
            </a:r>
            <a:r>
              <a:rPr lang="en-GB" sz="2400" b="1" dirty="0"/>
              <a:t>analysis platform outputs</a:t>
            </a:r>
            <a:r>
              <a:rPr lang="en-GB" sz="2400" dirty="0"/>
              <a:t>. </a:t>
            </a:r>
            <a:br>
              <a:rPr lang="en-GB" sz="2400" dirty="0"/>
            </a:br>
            <a:r>
              <a:rPr lang="en-GB" sz="2400" dirty="0"/>
              <a:t>Maps are sometimes also included.</a:t>
            </a:r>
          </a:p>
        </p:txBody>
      </p:sp>
      <p:sp>
        <p:nvSpPr>
          <p:cNvPr id="9" name="Rectangle 8">
            <a:extLst>
              <a:ext uri="{FF2B5EF4-FFF2-40B4-BE49-F238E27FC236}">
                <a16:creationId xmlns:a16="http://schemas.microsoft.com/office/drawing/2014/main" id="{23BE2AFC-B1F4-4210-A913-D765BB406F6F}"/>
              </a:ext>
            </a:extLst>
          </p:cNvPr>
          <p:cNvSpPr/>
          <p:nvPr/>
        </p:nvSpPr>
        <p:spPr>
          <a:xfrm>
            <a:off x="536770" y="5076183"/>
            <a:ext cx="80255" cy="1343253"/>
          </a:xfrm>
          <a:prstGeom prst="rect">
            <a:avLst/>
          </a:prstGeom>
          <a:solidFill>
            <a:srgbClr val="1B9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8BD6DD72-6A3F-4570-AC9D-4A30EB0288F3}"/>
              </a:ext>
            </a:extLst>
          </p:cNvPr>
          <p:cNvGrpSpPr/>
          <p:nvPr/>
        </p:nvGrpSpPr>
        <p:grpSpPr>
          <a:xfrm>
            <a:off x="1745627" y="1785576"/>
            <a:ext cx="2399666" cy="2399666"/>
            <a:chOff x="6282459" y="2081777"/>
            <a:chExt cx="2399666" cy="2399666"/>
          </a:xfrm>
        </p:grpSpPr>
        <p:sp>
          <p:nvSpPr>
            <p:cNvPr id="15" name="circle">
              <a:extLst>
                <a:ext uri="{FF2B5EF4-FFF2-40B4-BE49-F238E27FC236}">
                  <a16:creationId xmlns:a16="http://schemas.microsoft.com/office/drawing/2014/main" id="{516F1EC7-3B59-41C6-989D-B1A29AFEF8A4}"/>
                </a:ext>
              </a:extLst>
            </p:cNvPr>
            <p:cNvSpPr/>
            <p:nvPr/>
          </p:nvSpPr>
          <p:spPr>
            <a:xfrm>
              <a:off x="6282459" y="208177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16" name="healthcare facility">
              <a:extLst>
                <a:ext uri="{FF2B5EF4-FFF2-40B4-BE49-F238E27FC236}">
                  <a16:creationId xmlns:a16="http://schemas.microsoft.com/office/drawing/2014/main" id="{D7B2AEE3-3BA8-4218-9BCE-343632D8A9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4542" y="2765322"/>
              <a:ext cx="1809961" cy="1008180"/>
            </a:xfrm>
            <a:prstGeom prst="rect">
              <a:avLst/>
            </a:prstGeom>
          </p:spPr>
        </p:pic>
      </p:grpSp>
      <p:grpSp>
        <p:nvGrpSpPr>
          <p:cNvPr id="17" name="Group 16">
            <a:extLst>
              <a:ext uri="{FF2B5EF4-FFF2-40B4-BE49-F238E27FC236}">
                <a16:creationId xmlns:a16="http://schemas.microsoft.com/office/drawing/2014/main" id="{E3FC2016-C6F8-4954-9DD6-7EF5F645916C}"/>
              </a:ext>
            </a:extLst>
          </p:cNvPr>
          <p:cNvGrpSpPr/>
          <p:nvPr/>
        </p:nvGrpSpPr>
        <p:grpSpPr>
          <a:xfrm>
            <a:off x="4902981" y="1785576"/>
            <a:ext cx="2399666" cy="2399666"/>
            <a:chOff x="1171498" y="2135414"/>
            <a:chExt cx="2399666" cy="2399666"/>
          </a:xfrm>
        </p:grpSpPr>
        <p:sp>
          <p:nvSpPr>
            <p:cNvPr id="18" name="circle">
              <a:extLst>
                <a:ext uri="{FF2B5EF4-FFF2-40B4-BE49-F238E27FC236}">
                  <a16:creationId xmlns:a16="http://schemas.microsoft.com/office/drawing/2014/main" id="{C9A07E7A-8D11-47C1-AF2C-BC98EEA87C60}"/>
                </a:ext>
              </a:extLst>
            </p:cNvPr>
            <p:cNvSpPr/>
            <p:nvPr/>
          </p:nvSpPr>
          <p:spPr>
            <a:xfrm>
              <a:off x="1171498" y="2135414"/>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A11A6E5B-3BEA-432E-B0B2-07895CF8B8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4064" y="2778141"/>
              <a:ext cx="1874533" cy="1086427"/>
            </a:xfrm>
            <a:prstGeom prst="rect">
              <a:avLst/>
            </a:prstGeom>
          </p:spPr>
        </p:pic>
      </p:grpSp>
      <p:grpSp>
        <p:nvGrpSpPr>
          <p:cNvPr id="23" name="Group 22">
            <a:extLst>
              <a:ext uri="{FF2B5EF4-FFF2-40B4-BE49-F238E27FC236}">
                <a16:creationId xmlns:a16="http://schemas.microsoft.com/office/drawing/2014/main" id="{5BC37FB3-3DF2-402E-BAE0-FC0964A38D5E}"/>
              </a:ext>
            </a:extLst>
          </p:cNvPr>
          <p:cNvGrpSpPr/>
          <p:nvPr/>
        </p:nvGrpSpPr>
        <p:grpSpPr>
          <a:xfrm>
            <a:off x="8046709" y="1771683"/>
            <a:ext cx="2399666" cy="2399666"/>
            <a:chOff x="9140306" y="2081777"/>
            <a:chExt cx="2399666" cy="2399666"/>
          </a:xfrm>
        </p:grpSpPr>
        <p:sp>
          <p:nvSpPr>
            <p:cNvPr id="24" name="circle">
              <a:extLst>
                <a:ext uri="{FF2B5EF4-FFF2-40B4-BE49-F238E27FC236}">
                  <a16:creationId xmlns:a16="http://schemas.microsoft.com/office/drawing/2014/main" id="{17BEE223-004F-4DDF-98BA-7F503D0F34CC}"/>
                </a:ext>
              </a:extLst>
            </p:cNvPr>
            <p:cNvSpPr/>
            <p:nvPr/>
          </p:nvSpPr>
          <p:spPr>
            <a:xfrm>
              <a:off x="9140306" y="2081777"/>
              <a:ext cx="2399666" cy="2399666"/>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pic>
          <p:nvPicPr>
            <p:cNvPr id="25" name="Picture 24">
              <a:extLst>
                <a:ext uri="{FF2B5EF4-FFF2-40B4-BE49-F238E27FC236}">
                  <a16:creationId xmlns:a16="http://schemas.microsoft.com/office/drawing/2014/main" id="{A3D79F53-6B55-42E3-ADED-F8A6B99053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01177" y="2666635"/>
              <a:ext cx="1761018" cy="1202164"/>
            </a:xfrm>
            <a:prstGeom prst="rect">
              <a:avLst/>
            </a:prstGeom>
          </p:spPr>
        </p:pic>
      </p:grpSp>
    </p:spTree>
    <p:custDataLst>
      <p:tags r:id="rId1"/>
    </p:custDataLst>
    <p:extLst>
      <p:ext uri="{BB962C8B-B14F-4D97-AF65-F5344CB8AC3E}">
        <p14:creationId xmlns:p14="http://schemas.microsoft.com/office/powerpoint/2010/main" val="34661210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anim calcmode="lin" valueType="num">
                                      <p:cBhvr>
                                        <p:cTn id="8" dur="750" fill="hold"/>
                                        <p:tgtEl>
                                          <p:spTgt spid="14"/>
                                        </p:tgtEl>
                                        <p:attrNameLst>
                                          <p:attrName>ppt_x</p:attrName>
                                        </p:attrNameLst>
                                      </p:cBhvr>
                                      <p:tavLst>
                                        <p:tav tm="0">
                                          <p:val>
                                            <p:strVal val="#ppt_x"/>
                                          </p:val>
                                        </p:tav>
                                        <p:tav tm="100000">
                                          <p:val>
                                            <p:strVal val="#ppt_x"/>
                                          </p:val>
                                        </p:tav>
                                      </p:tavLst>
                                    </p:anim>
                                    <p:anim calcmode="lin" valueType="num">
                                      <p:cBhvr>
                                        <p:cTn id="9" dur="75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750"/>
                                        <p:tgtEl>
                                          <p:spTgt spid="17"/>
                                        </p:tgtEl>
                                      </p:cBhvr>
                                    </p:animEffect>
                                    <p:anim calcmode="lin" valueType="num">
                                      <p:cBhvr>
                                        <p:cTn id="13" dur="750" fill="hold"/>
                                        <p:tgtEl>
                                          <p:spTgt spid="17"/>
                                        </p:tgtEl>
                                        <p:attrNameLst>
                                          <p:attrName>ppt_x</p:attrName>
                                        </p:attrNameLst>
                                      </p:cBhvr>
                                      <p:tavLst>
                                        <p:tav tm="0">
                                          <p:val>
                                            <p:strVal val="#ppt_x"/>
                                          </p:val>
                                        </p:tav>
                                        <p:tav tm="100000">
                                          <p:val>
                                            <p:strVal val="#ppt_x"/>
                                          </p:val>
                                        </p:tav>
                                      </p:tavLst>
                                    </p:anim>
                                    <p:anim calcmode="lin" valueType="num">
                                      <p:cBhvr>
                                        <p:cTn id="14" dur="75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750"/>
                                        <p:tgtEl>
                                          <p:spTgt spid="23"/>
                                        </p:tgtEl>
                                      </p:cBhvr>
                                    </p:animEffect>
                                    <p:anim calcmode="lin" valueType="num">
                                      <p:cBhvr>
                                        <p:cTn id="18" dur="750" fill="hold"/>
                                        <p:tgtEl>
                                          <p:spTgt spid="23"/>
                                        </p:tgtEl>
                                        <p:attrNameLst>
                                          <p:attrName>ppt_x</p:attrName>
                                        </p:attrNameLst>
                                      </p:cBhvr>
                                      <p:tavLst>
                                        <p:tav tm="0">
                                          <p:val>
                                            <p:strVal val="#ppt_x"/>
                                          </p:val>
                                        </p:tav>
                                        <p:tav tm="100000">
                                          <p:val>
                                            <p:strVal val="#ppt_x"/>
                                          </p:val>
                                        </p:tav>
                                      </p:tavLst>
                                    </p:anim>
                                    <p:anim calcmode="lin" valueType="num">
                                      <p:cBhvr>
                                        <p:cTn id="19" dur="750" fill="hold"/>
                                        <p:tgtEl>
                                          <p:spTgt spid="23"/>
                                        </p:tgtEl>
                                        <p:attrNameLst>
                                          <p:attrName>ppt_y</p:attrName>
                                        </p:attrNameLst>
                                      </p:cBhvr>
                                      <p:tavLst>
                                        <p:tav tm="0">
                                          <p:val>
                                            <p:strVal val="#ppt_y+.1"/>
                                          </p:val>
                                        </p:tav>
                                        <p:tav tm="100000">
                                          <p:val>
                                            <p:strVal val="#ppt_y"/>
                                          </p:val>
                                        </p:tav>
                                      </p:tavLst>
                                    </p:anim>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HHFA data analysis platform outputs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8" name="TextBox 7">
            <a:extLst>
              <a:ext uri="{FF2B5EF4-FFF2-40B4-BE49-F238E27FC236}">
                <a16:creationId xmlns:a16="http://schemas.microsoft.com/office/drawing/2014/main" id="{51FBAF18-7324-06C4-EDC1-BA1C07448FE3}"/>
              </a:ext>
            </a:extLst>
          </p:cNvPr>
          <p:cNvSpPr txBox="1"/>
          <p:nvPr/>
        </p:nvSpPr>
        <p:spPr>
          <a:xfrm>
            <a:off x="4565589" y="1726506"/>
            <a:ext cx="7366767"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Review of the analysis platform outputs involves three stages:</a:t>
            </a:r>
          </a:p>
        </p:txBody>
      </p:sp>
      <p:sp>
        <p:nvSpPr>
          <p:cNvPr id="13" name="bulletText1">
            <a:extLst>
              <a:ext uri="{FF2B5EF4-FFF2-40B4-BE49-F238E27FC236}">
                <a16:creationId xmlns:a16="http://schemas.microsoft.com/office/drawing/2014/main" id="{1A888DB7-7699-4793-8D18-791EAB9E320D}"/>
              </a:ext>
            </a:extLst>
          </p:cNvPr>
          <p:cNvSpPr txBox="1"/>
          <p:nvPr/>
        </p:nvSpPr>
        <p:spPr>
          <a:xfrm>
            <a:off x="5730400" y="2833066"/>
            <a:ext cx="60234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Understanding the structure of the outputs</a:t>
            </a:r>
          </a:p>
        </p:txBody>
      </p:sp>
      <p:sp>
        <p:nvSpPr>
          <p:cNvPr id="14" name="bulletText2">
            <a:extLst>
              <a:ext uri="{FF2B5EF4-FFF2-40B4-BE49-F238E27FC236}">
                <a16:creationId xmlns:a16="http://schemas.microsoft.com/office/drawing/2014/main" id="{D712CC60-CE7B-4135-B74A-1E3EAD1A9728}"/>
              </a:ext>
            </a:extLst>
          </p:cNvPr>
          <p:cNvSpPr txBox="1"/>
          <p:nvPr/>
        </p:nvSpPr>
        <p:spPr>
          <a:xfrm>
            <a:off x="5730400" y="3596933"/>
            <a:ext cx="6201956"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Understanding what the data reveal</a:t>
            </a:r>
          </a:p>
        </p:txBody>
      </p:sp>
      <p:grpSp>
        <p:nvGrpSpPr>
          <p:cNvPr id="16" name="circle 1">
            <a:extLst>
              <a:ext uri="{FF2B5EF4-FFF2-40B4-BE49-F238E27FC236}">
                <a16:creationId xmlns:a16="http://schemas.microsoft.com/office/drawing/2014/main" id="{F7002952-F1F7-4276-B583-25075BBA9FB8}"/>
              </a:ext>
            </a:extLst>
          </p:cNvPr>
          <p:cNvGrpSpPr/>
          <p:nvPr/>
        </p:nvGrpSpPr>
        <p:grpSpPr>
          <a:xfrm>
            <a:off x="734150" y="1683967"/>
            <a:ext cx="3564576" cy="3564576"/>
            <a:chOff x="470234" y="1852537"/>
            <a:chExt cx="2295039" cy="2295039"/>
          </a:xfrm>
        </p:grpSpPr>
        <p:sp>
          <p:nvSpPr>
            <p:cNvPr id="18" name="circle">
              <a:extLst>
                <a:ext uri="{FF2B5EF4-FFF2-40B4-BE49-F238E27FC236}">
                  <a16:creationId xmlns:a16="http://schemas.microsoft.com/office/drawing/2014/main" id="{06FB044F-BF9C-4255-A17A-3A7E30CA2599}"/>
                </a:ext>
              </a:extLst>
            </p:cNvPr>
            <p:cNvSpPr/>
            <p:nvPr/>
          </p:nvSpPr>
          <p:spPr>
            <a:xfrm>
              <a:off x="470234" y="1852537"/>
              <a:ext cx="2295039" cy="2295039"/>
            </a:xfrm>
            <a:prstGeom prst="ellipse">
              <a:avLst/>
            </a:prstGeom>
            <a:solidFill>
              <a:srgbClr val="CBE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200C14C3-A65A-4BD6-B5E8-C984578E3D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325" y="2231404"/>
              <a:ext cx="1047302" cy="1494786"/>
            </a:xfrm>
            <a:prstGeom prst="rect">
              <a:avLst/>
            </a:prstGeom>
          </p:spPr>
        </p:pic>
      </p:grpSp>
      <p:sp>
        <p:nvSpPr>
          <p:cNvPr id="2" name="number">
            <a:extLst>
              <a:ext uri="{FF2B5EF4-FFF2-40B4-BE49-F238E27FC236}">
                <a16:creationId xmlns:a16="http://schemas.microsoft.com/office/drawing/2014/main" id="{8FFB077F-2141-4A75-8C44-0235E16FF7FC}"/>
              </a:ext>
            </a:extLst>
          </p:cNvPr>
          <p:cNvSpPr txBox="1"/>
          <p:nvPr/>
        </p:nvSpPr>
        <p:spPr>
          <a:xfrm>
            <a:off x="5233204" y="2833066"/>
            <a:ext cx="518555" cy="428002"/>
          </a:xfrm>
          <a:prstGeom prst="rect">
            <a:avLst/>
          </a:prstGeom>
        </p:spPr>
        <p:txBody>
          <a:bodyPr vert="horz" wrap="square" lIns="91440" tIns="45720" rIns="91440" bIns="45720" rtlCol="0" anchor="t">
            <a:spAutoFit/>
          </a:bodyPr>
          <a:lstStyle>
            <a:defPPr>
              <a:defRPr lang="en-US"/>
            </a:defPPr>
            <a:lvl1pPr>
              <a:lnSpc>
                <a:spcPct val="90000"/>
              </a:lnSpc>
              <a:spcBef>
                <a:spcPct val="0"/>
              </a:spcBef>
              <a:buNone/>
              <a:defRPr sz="2400">
                <a:solidFill>
                  <a:schemeClr val="tx1">
                    <a:lumMod val="65000"/>
                    <a:lumOff val="35000"/>
                  </a:schemeClr>
                </a:solidFill>
                <a:latin typeface="+mj-lt"/>
                <a:ea typeface="+mj-ea"/>
                <a:cs typeface="+mj-cs"/>
              </a:defRPr>
            </a:lvl1pPr>
          </a:lstStyle>
          <a:p>
            <a:r>
              <a:rPr lang="en-GB" b="1" dirty="0">
                <a:solidFill>
                  <a:srgbClr val="31B09C"/>
                </a:solidFill>
              </a:rPr>
              <a:t>1.</a:t>
            </a:r>
          </a:p>
        </p:txBody>
      </p:sp>
      <p:sp>
        <p:nvSpPr>
          <p:cNvPr id="15" name="number2">
            <a:extLst>
              <a:ext uri="{FF2B5EF4-FFF2-40B4-BE49-F238E27FC236}">
                <a16:creationId xmlns:a16="http://schemas.microsoft.com/office/drawing/2014/main" id="{208FDB43-4ABF-4541-8EF6-7F42EE755B04}"/>
              </a:ext>
            </a:extLst>
          </p:cNvPr>
          <p:cNvSpPr txBox="1"/>
          <p:nvPr/>
        </p:nvSpPr>
        <p:spPr>
          <a:xfrm>
            <a:off x="5233204" y="3596933"/>
            <a:ext cx="518555" cy="428002"/>
          </a:xfrm>
          <a:prstGeom prst="rect">
            <a:avLst/>
          </a:prstGeom>
        </p:spPr>
        <p:txBody>
          <a:bodyPr vert="horz" wrap="square" lIns="91440" tIns="45720" rIns="91440" bIns="45720" rtlCol="0" anchor="t">
            <a:spAutoFit/>
          </a:bodyPr>
          <a:lstStyle>
            <a:defPPr>
              <a:defRPr lang="en-US"/>
            </a:defPPr>
            <a:lvl1pPr>
              <a:lnSpc>
                <a:spcPct val="90000"/>
              </a:lnSpc>
              <a:spcBef>
                <a:spcPct val="0"/>
              </a:spcBef>
              <a:buNone/>
              <a:defRPr sz="2400">
                <a:solidFill>
                  <a:schemeClr val="tx1">
                    <a:lumMod val="65000"/>
                    <a:lumOff val="35000"/>
                  </a:schemeClr>
                </a:solidFill>
                <a:latin typeface="+mj-lt"/>
                <a:ea typeface="+mj-ea"/>
                <a:cs typeface="+mj-cs"/>
              </a:defRPr>
            </a:lvl1pPr>
          </a:lstStyle>
          <a:p>
            <a:r>
              <a:rPr lang="en-GB" b="1" dirty="0">
                <a:solidFill>
                  <a:srgbClr val="31B09C"/>
                </a:solidFill>
              </a:rPr>
              <a:t>2.</a:t>
            </a:r>
          </a:p>
        </p:txBody>
      </p:sp>
      <p:sp>
        <p:nvSpPr>
          <p:cNvPr id="20" name="number3">
            <a:extLst>
              <a:ext uri="{FF2B5EF4-FFF2-40B4-BE49-F238E27FC236}">
                <a16:creationId xmlns:a16="http://schemas.microsoft.com/office/drawing/2014/main" id="{4D3B24F7-9EE9-4E78-A198-1B75CBCDF27D}"/>
              </a:ext>
            </a:extLst>
          </p:cNvPr>
          <p:cNvSpPr txBox="1"/>
          <p:nvPr/>
        </p:nvSpPr>
        <p:spPr>
          <a:xfrm>
            <a:off x="5233204" y="4360800"/>
            <a:ext cx="518555" cy="428002"/>
          </a:xfrm>
          <a:prstGeom prst="rect">
            <a:avLst/>
          </a:prstGeom>
        </p:spPr>
        <p:txBody>
          <a:bodyPr vert="horz" wrap="square" lIns="91440" tIns="45720" rIns="91440" bIns="45720" rtlCol="0" anchor="t">
            <a:spAutoFit/>
          </a:bodyPr>
          <a:lstStyle>
            <a:defPPr>
              <a:defRPr lang="en-US"/>
            </a:defPPr>
            <a:lvl1pPr>
              <a:lnSpc>
                <a:spcPct val="90000"/>
              </a:lnSpc>
              <a:spcBef>
                <a:spcPct val="0"/>
              </a:spcBef>
              <a:buNone/>
              <a:defRPr sz="2400">
                <a:solidFill>
                  <a:schemeClr val="tx1">
                    <a:lumMod val="65000"/>
                    <a:lumOff val="35000"/>
                  </a:schemeClr>
                </a:solidFill>
                <a:latin typeface="+mj-lt"/>
                <a:ea typeface="+mj-ea"/>
                <a:cs typeface="+mj-cs"/>
              </a:defRPr>
            </a:lvl1pPr>
          </a:lstStyle>
          <a:p>
            <a:r>
              <a:rPr lang="en-GB" b="1" dirty="0">
                <a:solidFill>
                  <a:srgbClr val="31B09C"/>
                </a:solidFill>
              </a:rPr>
              <a:t>3.</a:t>
            </a:r>
          </a:p>
        </p:txBody>
      </p:sp>
      <p:sp>
        <p:nvSpPr>
          <p:cNvPr id="17" name="bulletText3">
            <a:extLst>
              <a:ext uri="{FF2B5EF4-FFF2-40B4-BE49-F238E27FC236}">
                <a16:creationId xmlns:a16="http://schemas.microsoft.com/office/drawing/2014/main" id="{E39FA5DF-EDEF-4587-8396-CC80028F710D}"/>
              </a:ext>
            </a:extLst>
          </p:cNvPr>
          <p:cNvSpPr txBox="1"/>
          <p:nvPr/>
        </p:nvSpPr>
        <p:spPr>
          <a:xfrm>
            <a:off x="5730400" y="4360800"/>
            <a:ext cx="6201956"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Describing and summarizing the findings</a:t>
            </a:r>
          </a:p>
        </p:txBody>
      </p:sp>
      <p:sp>
        <p:nvSpPr>
          <p:cNvPr id="21" name="TextBox 20">
            <a:extLst>
              <a:ext uri="{FF2B5EF4-FFF2-40B4-BE49-F238E27FC236}">
                <a16:creationId xmlns:a16="http://schemas.microsoft.com/office/drawing/2014/main" id="{BB3B7B60-B18C-4835-9E1C-642A3DE771BF}"/>
              </a:ext>
            </a:extLst>
          </p:cNvPr>
          <p:cNvSpPr txBox="1"/>
          <p:nvPr/>
        </p:nvSpPr>
        <p:spPr>
          <a:xfrm>
            <a:off x="393950" y="5596085"/>
            <a:ext cx="11404099" cy="868402"/>
          </a:xfrm>
          <a:prstGeom prst="rect">
            <a:avLst/>
          </a:prstGeom>
          <a:solidFill>
            <a:srgbClr val="CBEBE6"/>
          </a:solidFill>
        </p:spPr>
        <p:txBody>
          <a:bodyPr vert="horz" wrap="square" lIns="91440" tIns="756000" rIns="91440" bIns="45720" rtlCol="0" anchor="ctr">
            <a:noAutofit/>
          </a:bodyPr>
          <a:lstStyle>
            <a:defPPr>
              <a:defRPr lang="en-US"/>
            </a:defPPr>
            <a:lvl1pPr algn="ctr">
              <a:lnSpc>
                <a:spcPct val="90000"/>
              </a:lnSpc>
              <a:spcBef>
                <a:spcPct val="0"/>
              </a:spcBef>
              <a:buNone/>
              <a:defRPr sz="2400">
                <a:solidFill>
                  <a:srgbClr val="595959"/>
                </a:solidFill>
                <a:latin typeface="+mj-lt"/>
                <a:ea typeface="+mj-ea"/>
                <a:cs typeface="+mj-cs"/>
              </a:defRPr>
            </a:lvl1pPr>
          </a:lstStyle>
          <a:p>
            <a:r>
              <a:rPr lang="en-GB" dirty="0"/>
              <a:t>We will now look at how the three stages can be used to review an indicator table. </a:t>
            </a:r>
          </a:p>
          <a:p>
            <a:r>
              <a:rPr lang="en-US" dirty="0"/>
              <a:t> </a:t>
            </a:r>
            <a:endParaRPr lang="en-GB" dirty="0"/>
          </a:p>
          <a:p>
            <a:endParaRPr lang="en-GB" dirty="0"/>
          </a:p>
        </p:txBody>
      </p:sp>
    </p:spTree>
    <p:custDataLst>
      <p:tags r:id="rId1"/>
    </p:custDataLst>
    <p:extLst>
      <p:ext uri="{BB962C8B-B14F-4D97-AF65-F5344CB8AC3E}">
        <p14:creationId xmlns:p14="http://schemas.microsoft.com/office/powerpoint/2010/main" val="142334454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 calcmode="lin" valueType="num">
                                      <p:cBhvr>
                                        <p:cTn id="9" dur="500" fill="hold"/>
                                        <p:tgtEl>
                                          <p:spTgt spid="16"/>
                                        </p:tgtEl>
                                        <p:attrNameLst>
                                          <p:attrName>style.rotation</p:attrName>
                                        </p:attrNameLst>
                                      </p:cBhvr>
                                      <p:tavLst>
                                        <p:tav tm="0">
                                          <p:val>
                                            <p:fltVal val="90"/>
                                          </p:val>
                                        </p:tav>
                                        <p:tav tm="100000">
                                          <p:val>
                                            <p:fltVal val="0"/>
                                          </p:val>
                                        </p:tav>
                                      </p:tavLst>
                                    </p:anim>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6" presetClass="emph" presetSubtype="0" fill="hold" grpId="1" nodeType="clickEffect">
                                  <p:stCondLst>
                                    <p:cond delay="0"/>
                                  </p:stCondLst>
                                  <p:childTnLst>
                                    <p:animEffect transition="out" filter="fade">
                                      <p:cBhvr>
                                        <p:cTn id="46" dur="500" tmFilter="0, 0; .2, .5; .8, .5; 1, 0"/>
                                        <p:tgtEl>
                                          <p:spTgt spid="2"/>
                                        </p:tgtEl>
                                      </p:cBhvr>
                                    </p:animEffect>
                                    <p:animScale>
                                      <p:cBhvr>
                                        <p:cTn id="47" dur="250" autoRev="1" fill="hold"/>
                                        <p:tgtEl>
                                          <p:spTgt spid="2"/>
                                        </p:tgtEl>
                                      </p:cBhvr>
                                      <p:by x="105000" y="105000"/>
                                    </p:animScale>
                                  </p:childTnLst>
                                </p:cTn>
                              </p:par>
                              <p:par>
                                <p:cTn id="48" presetID="26" presetClass="emph" presetSubtype="0" fill="hold" grpId="1" nodeType="withEffect">
                                  <p:stCondLst>
                                    <p:cond delay="0"/>
                                  </p:stCondLst>
                                  <p:childTnLst>
                                    <p:animEffect transition="out" filter="fade">
                                      <p:cBhvr>
                                        <p:cTn id="49" dur="500" tmFilter="0, 0; .2, .5; .8, .5; 1, 0"/>
                                        <p:tgtEl>
                                          <p:spTgt spid="13"/>
                                        </p:tgtEl>
                                      </p:cBhvr>
                                    </p:animEffect>
                                    <p:animScale>
                                      <p:cBhvr>
                                        <p:cTn id="50" dur="250" autoRev="1" fill="hold"/>
                                        <p:tgtEl>
                                          <p:spTgt spid="13"/>
                                        </p:tgtEl>
                                      </p:cBhvr>
                                      <p:by x="105000" y="105000"/>
                                    </p:animScale>
                                  </p:childTnLst>
                                </p:cTn>
                              </p:par>
                            </p:childTnLst>
                          </p:cTn>
                        </p:par>
                        <p:par>
                          <p:cTn id="51" fill="hold">
                            <p:stCondLst>
                              <p:cond delay="500"/>
                            </p:stCondLst>
                            <p:childTnLst>
                              <p:par>
                                <p:cTn id="52" presetID="26" presetClass="emph" presetSubtype="0" fill="hold" grpId="1" nodeType="afterEffect">
                                  <p:stCondLst>
                                    <p:cond delay="0"/>
                                  </p:stCondLst>
                                  <p:childTnLst>
                                    <p:animEffect transition="out" filter="fade">
                                      <p:cBhvr>
                                        <p:cTn id="53" dur="500" tmFilter="0, 0; .2, .5; .8, .5; 1, 0"/>
                                        <p:tgtEl>
                                          <p:spTgt spid="15"/>
                                        </p:tgtEl>
                                      </p:cBhvr>
                                    </p:animEffect>
                                    <p:animScale>
                                      <p:cBhvr>
                                        <p:cTn id="54" dur="250" autoRev="1" fill="hold"/>
                                        <p:tgtEl>
                                          <p:spTgt spid="15"/>
                                        </p:tgtEl>
                                      </p:cBhvr>
                                      <p:by x="105000" y="105000"/>
                                    </p:animScale>
                                  </p:childTnLst>
                                </p:cTn>
                              </p:par>
                              <p:par>
                                <p:cTn id="55" presetID="26" presetClass="emph" presetSubtype="0" fill="hold" grpId="1" nodeType="withEffect">
                                  <p:stCondLst>
                                    <p:cond delay="0"/>
                                  </p:stCondLst>
                                  <p:childTnLst>
                                    <p:animEffect transition="out" filter="fade">
                                      <p:cBhvr>
                                        <p:cTn id="56" dur="500" tmFilter="0, 0; .2, .5; .8, .5; 1, 0"/>
                                        <p:tgtEl>
                                          <p:spTgt spid="14"/>
                                        </p:tgtEl>
                                      </p:cBhvr>
                                    </p:animEffect>
                                    <p:animScale>
                                      <p:cBhvr>
                                        <p:cTn id="57" dur="250" autoRev="1" fill="hold"/>
                                        <p:tgtEl>
                                          <p:spTgt spid="14"/>
                                        </p:tgtEl>
                                      </p:cBhvr>
                                      <p:by x="105000" y="105000"/>
                                    </p:animScale>
                                  </p:childTnLst>
                                </p:cTn>
                              </p:par>
                            </p:childTnLst>
                          </p:cTn>
                        </p:par>
                        <p:par>
                          <p:cTn id="58" fill="hold">
                            <p:stCondLst>
                              <p:cond delay="1000"/>
                            </p:stCondLst>
                            <p:childTnLst>
                              <p:par>
                                <p:cTn id="59" presetID="26" presetClass="emph" presetSubtype="0" fill="hold" grpId="1" nodeType="afterEffect">
                                  <p:stCondLst>
                                    <p:cond delay="0"/>
                                  </p:stCondLst>
                                  <p:childTnLst>
                                    <p:animEffect transition="out" filter="fade">
                                      <p:cBhvr>
                                        <p:cTn id="60" dur="500" tmFilter="0, 0; .2, .5; .8, .5; 1, 0"/>
                                        <p:tgtEl>
                                          <p:spTgt spid="20"/>
                                        </p:tgtEl>
                                      </p:cBhvr>
                                    </p:animEffect>
                                    <p:animScale>
                                      <p:cBhvr>
                                        <p:cTn id="61" dur="250" autoRev="1" fill="hold"/>
                                        <p:tgtEl>
                                          <p:spTgt spid="20"/>
                                        </p:tgtEl>
                                      </p:cBhvr>
                                      <p:by x="105000" y="105000"/>
                                    </p:animScale>
                                  </p:childTnLst>
                                </p:cTn>
                              </p:par>
                              <p:par>
                                <p:cTn id="62" presetID="26" presetClass="emph" presetSubtype="0" fill="hold" grpId="1" nodeType="withEffect">
                                  <p:stCondLst>
                                    <p:cond delay="0"/>
                                  </p:stCondLst>
                                  <p:childTnLst>
                                    <p:animEffect transition="out" filter="fade">
                                      <p:cBhvr>
                                        <p:cTn id="63" dur="500" tmFilter="0, 0; .2, .5; .8, .5; 1, 0"/>
                                        <p:tgtEl>
                                          <p:spTgt spid="17"/>
                                        </p:tgtEl>
                                      </p:cBhvr>
                                    </p:animEffect>
                                    <p:animScale>
                                      <p:cBhvr>
                                        <p:cTn id="64" dur="250" autoRev="1" fill="hold"/>
                                        <p:tgtEl>
                                          <p:spTgt spid="17"/>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anim calcmode="lin" valueType="num">
                                      <p:cBhvr>
                                        <p:cTn id="70" dur="500" fill="hold"/>
                                        <p:tgtEl>
                                          <p:spTgt spid="21"/>
                                        </p:tgtEl>
                                        <p:attrNameLst>
                                          <p:attrName>ppt_x</p:attrName>
                                        </p:attrNameLst>
                                      </p:cBhvr>
                                      <p:tavLst>
                                        <p:tav tm="0">
                                          <p:val>
                                            <p:strVal val="#ppt_x"/>
                                          </p:val>
                                        </p:tav>
                                        <p:tav tm="100000">
                                          <p:val>
                                            <p:strVal val="#ppt_x"/>
                                          </p:val>
                                        </p:tav>
                                      </p:tavLst>
                                    </p:anim>
                                    <p:anim calcmode="lin" valueType="num">
                                      <p:cBhvr>
                                        <p:cTn id="71"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3" grpId="1"/>
      <p:bldP spid="14" grpId="0"/>
      <p:bldP spid="14" grpId="1"/>
      <p:bldP spid="2" grpId="0"/>
      <p:bldP spid="2" grpId="1"/>
      <p:bldP spid="15" grpId="0"/>
      <p:bldP spid="15" grpId="1"/>
      <p:bldP spid="20" grpId="0"/>
      <p:bldP spid="20" grpId="1"/>
      <p:bldP spid="17" grpId="0"/>
      <p:bldP spid="17" grpId="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1. Understanding the structure of the outputs</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8" name="grid1">
            <a:extLst>
              <a:ext uri="{FF2B5EF4-FFF2-40B4-BE49-F238E27FC236}">
                <a16:creationId xmlns:a16="http://schemas.microsoft.com/office/drawing/2014/main" id="{B5C4B6B8-6A33-4A61-912E-A44FEBBA8D74}"/>
              </a:ext>
            </a:extLst>
          </p:cNvPr>
          <p:cNvSpPr txBox="1"/>
          <p:nvPr/>
        </p:nvSpPr>
        <p:spPr>
          <a:xfrm>
            <a:off x="839722" y="1250804"/>
            <a:ext cx="5360074" cy="4631322"/>
          </a:xfrm>
          <a:prstGeom prst="rect">
            <a:avLst/>
          </a:prstGeom>
          <a:solidFill>
            <a:srgbClr val="CBEBE6"/>
          </a:solidFill>
        </p:spPr>
        <p:txBody>
          <a:bodyPr vert="horz" wrap="square" lIns="180000" tIns="180000" rIns="180000" bIns="180000" rtlCol="0" anchor="t">
            <a:no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spcAft>
                <a:spcPts val="1200"/>
              </a:spcAft>
            </a:pPr>
            <a:r>
              <a:rPr lang="en-GB" sz="2400" b="1" dirty="0">
                <a:solidFill>
                  <a:schemeClr val="tx1">
                    <a:lumMod val="65000"/>
                    <a:lumOff val="35000"/>
                  </a:schemeClr>
                </a:solidFill>
              </a:rPr>
              <a:t>Stage 1</a:t>
            </a:r>
          </a:p>
          <a:p>
            <a:pPr algn="l"/>
            <a:r>
              <a:rPr lang="en-GB" sz="2400" dirty="0">
                <a:solidFill>
                  <a:schemeClr val="tx1">
                    <a:lumMod val="65000"/>
                    <a:lumOff val="35000"/>
                  </a:schemeClr>
                </a:solidFill>
              </a:rPr>
              <a:t>Understanding the structure of the indicator table</a:t>
            </a:r>
          </a:p>
        </p:txBody>
      </p:sp>
      <p:sp>
        <p:nvSpPr>
          <p:cNvPr id="29" name="grid2">
            <a:extLst>
              <a:ext uri="{FF2B5EF4-FFF2-40B4-BE49-F238E27FC236}">
                <a16:creationId xmlns:a16="http://schemas.microsoft.com/office/drawing/2014/main" id="{95572B67-2BA1-442F-B96D-B3BAFA9A47C6}"/>
              </a:ext>
            </a:extLst>
          </p:cNvPr>
          <p:cNvSpPr txBox="1"/>
          <p:nvPr/>
        </p:nvSpPr>
        <p:spPr>
          <a:xfrm>
            <a:off x="6199796" y="1251511"/>
            <a:ext cx="5360074" cy="4630615"/>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40" name="text01">
            <a:extLst>
              <a:ext uri="{FF2B5EF4-FFF2-40B4-BE49-F238E27FC236}">
                <a16:creationId xmlns:a16="http://schemas.microsoft.com/office/drawing/2014/main" id="{CBE1C87D-66C2-4D81-AEEB-191DD2EA3AE8}"/>
              </a:ext>
            </a:extLst>
          </p:cNvPr>
          <p:cNvSpPr txBox="1"/>
          <p:nvPr/>
        </p:nvSpPr>
        <p:spPr>
          <a:xfrm>
            <a:off x="7208493" y="1766247"/>
            <a:ext cx="3418654"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table title</a:t>
            </a:r>
          </a:p>
        </p:txBody>
      </p:sp>
      <p:sp>
        <p:nvSpPr>
          <p:cNvPr id="41" name="text02">
            <a:extLst>
              <a:ext uri="{FF2B5EF4-FFF2-40B4-BE49-F238E27FC236}">
                <a16:creationId xmlns:a16="http://schemas.microsoft.com/office/drawing/2014/main" id="{DE7C6786-5C51-4D6E-AB52-1D692EEBF509}"/>
              </a:ext>
            </a:extLst>
          </p:cNvPr>
          <p:cNvSpPr txBox="1"/>
          <p:nvPr/>
        </p:nvSpPr>
        <p:spPr>
          <a:xfrm>
            <a:off x="7208493" y="2361816"/>
            <a:ext cx="45287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indicator prefix</a:t>
            </a:r>
          </a:p>
        </p:txBody>
      </p:sp>
      <p:sp>
        <p:nvSpPr>
          <p:cNvPr id="45" name="text03">
            <a:extLst>
              <a:ext uri="{FF2B5EF4-FFF2-40B4-BE49-F238E27FC236}">
                <a16:creationId xmlns:a16="http://schemas.microsoft.com/office/drawing/2014/main" id="{9EBEB7A8-D1F5-4579-92F9-24EF95546166}"/>
              </a:ext>
            </a:extLst>
          </p:cNvPr>
          <p:cNvSpPr txBox="1"/>
          <p:nvPr/>
        </p:nvSpPr>
        <p:spPr>
          <a:xfrm>
            <a:off x="7208493" y="2957385"/>
            <a:ext cx="426750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column headings</a:t>
            </a:r>
          </a:p>
        </p:txBody>
      </p:sp>
      <p:sp>
        <p:nvSpPr>
          <p:cNvPr id="49" name="text04">
            <a:extLst>
              <a:ext uri="{FF2B5EF4-FFF2-40B4-BE49-F238E27FC236}">
                <a16:creationId xmlns:a16="http://schemas.microsoft.com/office/drawing/2014/main" id="{F39D498A-F4F9-40EF-9ACE-B97631F77212}"/>
              </a:ext>
            </a:extLst>
          </p:cNvPr>
          <p:cNvSpPr txBox="1"/>
          <p:nvPr/>
        </p:nvSpPr>
        <p:spPr>
          <a:xfrm>
            <a:off x="7190421" y="3552954"/>
            <a:ext cx="426750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row headings</a:t>
            </a:r>
          </a:p>
        </p:txBody>
      </p:sp>
      <p:sp>
        <p:nvSpPr>
          <p:cNvPr id="50" name="text05">
            <a:extLst>
              <a:ext uri="{FF2B5EF4-FFF2-40B4-BE49-F238E27FC236}">
                <a16:creationId xmlns:a16="http://schemas.microsoft.com/office/drawing/2014/main" id="{9C26623C-B4C7-4B6E-B718-0B09886D30CD}"/>
              </a:ext>
            </a:extLst>
          </p:cNvPr>
          <p:cNvSpPr txBox="1"/>
          <p:nvPr/>
        </p:nvSpPr>
        <p:spPr>
          <a:xfrm>
            <a:off x="7190421" y="4148523"/>
            <a:ext cx="4190940"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table denominator</a:t>
            </a:r>
          </a:p>
        </p:txBody>
      </p:sp>
      <p:sp>
        <p:nvSpPr>
          <p:cNvPr id="51" name="text06">
            <a:extLst>
              <a:ext uri="{FF2B5EF4-FFF2-40B4-BE49-F238E27FC236}">
                <a16:creationId xmlns:a16="http://schemas.microsoft.com/office/drawing/2014/main" id="{D6C827AA-CEF6-42DB-9DCC-1D13BD2A7773}"/>
              </a:ext>
            </a:extLst>
          </p:cNvPr>
          <p:cNvSpPr txBox="1"/>
          <p:nvPr/>
        </p:nvSpPr>
        <p:spPr>
          <a:xfrm>
            <a:off x="7208493" y="4744092"/>
            <a:ext cx="4325742"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number of facilities in indicator denominators</a:t>
            </a:r>
          </a:p>
        </p:txBody>
      </p:sp>
      <p:sp>
        <p:nvSpPr>
          <p:cNvPr id="38" name="number">
            <a:extLst>
              <a:ext uri="{FF2B5EF4-FFF2-40B4-BE49-F238E27FC236}">
                <a16:creationId xmlns:a16="http://schemas.microsoft.com/office/drawing/2014/main" id="{08953DFB-C962-446F-B1CC-8D3E3E9A5E67}"/>
              </a:ext>
            </a:extLst>
          </p:cNvPr>
          <p:cNvSpPr txBox="1"/>
          <p:nvPr/>
        </p:nvSpPr>
        <p:spPr>
          <a:xfrm>
            <a:off x="6553853" y="1766247"/>
            <a:ext cx="654640" cy="428002"/>
          </a:xfrm>
          <a:prstGeom prst="rect">
            <a:avLst/>
          </a:prstGeom>
        </p:spPr>
        <p:txBody>
          <a:bodyPr vert="horz" wrap="square" lIns="91440" tIns="45720" rIns="91440" bIns="45720" rtlCol="0" anchor="t">
            <a:spAutoFit/>
          </a:bodyPr>
          <a:lstStyle>
            <a:defPPr>
              <a:defRPr lang="en-US"/>
            </a:defPPr>
            <a:lvl1pPr>
              <a:lnSpc>
                <a:spcPct val="90000"/>
              </a:lnSpc>
              <a:spcBef>
                <a:spcPct val="0"/>
              </a:spcBef>
              <a:buNone/>
              <a:defRPr sz="2400">
                <a:solidFill>
                  <a:schemeClr val="tx1">
                    <a:lumMod val="65000"/>
                    <a:lumOff val="35000"/>
                  </a:schemeClr>
                </a:solidFill>
                <a:latin typeface="+mj-lt"/>
                <a:ea typeface="+mj-ea"/>
                <a:cs typeface="+mj-cs"/>
              </a:defRPr>
            </a:lvl1pPr>
          </a:lstStyle>
          <a:p>
            <a:r>
              <a:rPr lang="en-GB" b="1" dirty="0">
                <a:solidFill>
                  <a:srgbClr val="31B09C"/>
                </a:solidFill>
              </a:rPr>
              <a:t>1.1</a:t>
            </a:r>
          </a:p>
        </p:txBody>
      </p:sp>
      <p:sp>
        <p:nvSpPr>
          <p:cNvPr id="39" name="number">
            <a:extLst>
              <a:ext uri="{FF2B5EF4-FFF2-40B4-BE49-F238E27FC236}">
                <a16:creationId xmlns:a16="http://schemas.microsoft.com/office/drawing/2014/main" id="{163DACFA-9C76-4239-9F07-183BB5DF757C}"/>
              </a:ext>
            </a:extLst>
          </p:cNvPr>
          <p:cNvSpPr txBox="1"/>
          <p:nvPr/>
        </p:nvSpPr>
        <p:spPr>
          <a:xfrm>
            <a:off x="6544817" y="2361816"/>
            <a:ext cx="654640" cy="428002"/>
          </a:xfrm>
          <a:prstGeom prst="rect">
            <a:avLst/>
          </a:prstGeom>
        </p:spPr>
        <p:txBody>
          <a:bodyPr vert="horz" wrap="square" lIns="91440" tIns="45720" rIns="91440" bIns="45720" rtlCol="0" anchor="t">
            <a:spAutoFit/>
          </a:bodyPr>
          <a:lstStyle>
            <a:defPPr>
              <a:defRPr lang="en-US"/>
            </a:defPPr>
            <a:lvl1pPr>
              <a:lnSpc>
                <a:spcPct val="90000"/>
              </a:lnSpc>
              <a:spcBef>
                <a:spcPct val="0"/>
              </a:spcBef>
              <a:buNone/>
              <a:defRPr sz="2400">
                <a:solidFill>
                  <a:schemeClr val="tx1">
                    <a:lumMod val="65000"/>
                    <a:lumOff val="35000"/>
                  </a:schemeClr>
                </a:solidFill>
                <a:latin typeface="+mj-lt"/>
                <a:ea typeface="+mj-ea"/>
                <a:cs typeface="+mj-cs"/>
              </a:defRPr>
            </a:lvl1pPr>
          </a:lstStyle>
          <a:p>
            <a:r>
              <a:rPr lang="en-GB" b="1" dirty="0">
                <a:solidFill>
                  <a:srgbClr val="31B09C"/>
                </a:solidFill>
              </a:rPr>
              <a:t>1.2</a:t>
            </a:r>
          </a:p>
        </p:txBody>
      </p:sp>
      <p:sp>
        <p:nvSpPr>
          <p:cNvPr id="46" name="number">
            <a:extLst>
              <a:ext uri="{FF2B5EF4-FFF2-40B4-BE49-F238E27FC236}">
                <a16:creationId xmlns:a16="http://schemas.microsoft.com/office/drawing/2014/main" id="{92B779AE-F8E2-4FFD-8E06-72498EC501B1}"/>
              </a:ext>
            </a:extLst>
          </p:cNvPr>
          <p:cNvSpPr txBox="1"/>
          <p:nvPr/>
        </p:nvSpPr>
        <p:spPr>
          <a:xfrm>
            <a:off x="6544817" y="2957385"/>
            <a:ext cx="654640" cy="428002"/>
          </a:xfrm>
          <a:prstGeom prst="rect">
            <a:avLst/>
          </a:prstGeom>
        </p:spPr>
        <p:txBody>
          <a:bodyPr vert="horz" wrap="square" lIns="91440" tIns="45720" rIns="91440" bIns="45720" rtlCol="0" anchor="t">
            <a:spAutoFit/>
          </a:bodyPr>
          <a:lstStyle>
            <a:defPPr>
              <a:defRPr lang="en-US"/>
            </a:defPPr>
            <a:lvl1pPr>
              <a:lnSpc>
                <a:spcPct val="90000"/>
              </a:lnSpc>
              <a:spcBef>
                <a:spcPct val="0"/>
              </a:spcBef>
              <a:buNone/>
              <a:defRPr sz="2400">
                <a:solidFill>
                  <a:schemeClr val="tx1">
                    <a:lumMod val="65000"/>
                    <a:lumOff val="35000"/>
                  </a:schemeClr>
                </a:solidFill>
                <a:latin typeface="+mj-lt"/>
                <a:ea typeface="+mj-ea"/>
                <a:cs typeface="+mj-cs"/>
              </a:defRPr>
            </a:lvl1pPr>
          </a:lstStyle>
          <a:p>
            <a:r>
              <a:rPr lang="en-GB" b="1" dirty="0">
                <a:solidFill>
                  <a:srgbClr val="31B09C"/>
                </a:solidFill>
              </a:rPr>
              <a:t>1.3</a:t>
            </a:r>
          </a:p>
        </p:txBody>
      </p:sp>
      <p:sp>
        <p:nvSpPr>
          <p:cNvPr id="47" name="number">
            <a:extLst>
              <a:ext uri="{FF2B5EF4-FFF2-40B4-BE49-F238E27FC236}">
                <a16:creationId xmlns:a16="http://schemas.microsoft.com/office/drawing/2014/main" id="{AF368152-E30A-4A5B-B609-B4BC8562D111}"/>
              </a:ext>
            </a:extLst>
          </p:cNvPr>
          <p:cNvSpPr txBox="1"/>
          <p:nvPr/>
        </p:nvSpPr>
        <p:spPr>
          <a:xfrm>
            <a:off x="6544817" y="3552954"/>
            <a:ext cx="654640" cy="428002"/>
          </a:xfrm>
          <a:prstGeom prst="rect">
            <a:avLst/>
          </a:prstGeom>
        </p:spPr>
        <p:txBody>
          <a:bodyPr vert="horz" wrap="square" lIns="91440" tIns="45720" rIns="91440" bIns="45720" rtlCol="0" anchor="t">
            <a:spAutoFit/>
          </a:bodyPr>
          <a:lstStyle>
            <a:defPPr>
              <a:defRPr lang="en-US"/>
            </a:defPPr>
            <a:lvl1pPr>
              <a:lnSpc>
                <a:spcPct val="90000"/>
              </a:lnSpc>
              <a:spcBef>
                <a:spcPct val="0"/>
              </a:spcBef>
              <a:buNone/>
              <a:defRPr sz="2400">
                <a:solidFill>
                  <a:schemeClr val="tx1">
                    <a:lumMod val="65000"/>
                    <a:lumOff val="35000"/>
                  </a:schemeClr>
                </a:solidFill>
                <a:latin typeface="+mj-lt"/>
                <a:ea typeface="+mj-ea"/>
                <a:cs typeface="+mj-cs"/>
              </a:defRPr>
            </a:lvl1pPr>
          </a:lstStyle>
          <a:p>
            <a:r>
              <a:rPr lang="en-GB" b="1" dirty="0">
                <a:solidFill>
                  <a:srgbClr val="31B09C"/>
                </a:solidFill>
              </a:rPr>
              <a:t>1.4</a:t>
            </a:r>
          </a:p>
        </p:txBody>
      </p:sp>
      <p:sp>
        <p:nvSpPr>
          <p:cNvPr id="48" name="number">
            <a:extLst>
              <a:ext uri="{FF2B5EF4-FFF2-40B4-BE49-F238E27FC236}">
                <a16:creationId xmlns:a16="http://schemas.microsoft.com/office/drawing/2014/main" id="{2BC11BB2-FFBF-4F9C-B550-CE27EFFCDFE4}"/>
              </a:ext>
            </a:extLst>
          </p:cNvPr>
          <p:cNvSpPr txBox="1"/>
          <p:nvPr/>
        </p:nvSpPr>
        <p:spPr>
          <a:xfrm>
            <a:off x="6553853" y="4148523"/>
            <a:ext cx="654640" cy="428002"/>
          </a:xfrm>
          <a:prstGeom prst="rect">
            <a:avLst/>
          </a:prstGeom>
        </p:spPr>
        <p:txBody>
          <a:bodyPr vert="horz" wrap="square" lIns="91440" tIns="45720" rIns="91440" bIns="45720" rtlCol="0" anchor="t">
            <a:spAutoFit/>
          </a:bodyPr>
          <a:lstStyle>
            <a:defPPr>
              <a:defRPr lang="en-US"/>
            </a:defPPr>
            <a:lvl1pPr>
              <a:lnSpc>
                <a:spcPct val="90000"/>
              </a:lnSpc>
              <a:spcBef>
                <a:spcPct val="0"/>
              </a:spcBef>
              <a:buNone/>
              <a:defRPr sz="2400">
                <a:solidFill>
                  <a:schemeClr val="tx1">
                    <a:lumMod val="65000"/>
                    <a:lumOff val="35000"/>
                  </a:schemeClr>
                </a:solidFill>
                <a:latin typeface="+mj-lt"/>
                <a:ea typeface="+mj-ea"/>
                <a:cs typeface="+mj-cs"/>
              </a:defRPr>
            </a:lvl1pPr>
          </a:lstStyle>
          <a:p>
            <a:r>
              <a:rPr lang="en-GB" b="1" dirty="0">
                <a:solidFill>
                  <a:srgbClr val="31B09C"/>
                </a:solidFill>
              </a:rPr>
              <a:t>1.5</a:t>
            </a:r>
          </a:p>
        </p:txBody>
      </p:sp>
      <p:sp>
        <p:nvSpPr>
          <p:cNvPr id="52" name="number">
            <a:extLst>
              <a:ext uri="{FF2B5EF4-FFF2-40B4-BE49-F238E27FC236}">
                <a16:creationId xmlns:a16="http://schemas.microsoft.com/office/drawing/2014/main" id="{C2A3A493-0B9A-41C7-9E33-43D30705CF80}"/>
              </a:ext>
            </a:extLst>
          </p:cNvPr>
          <p:cNvSpPr txBox="1"/>
          <p:nvPr/>
        </p:nvSpPr>
        <p:spPr>
          <a:xfrm>
            <a:off x="6544817" y="4744092"/>
            <a:ext cx="654640" cy="428002"/>
          </a:xfrm>
          <a:prstGeom prst="rect">
            <a:avLst/>
          </a:prstGeom>
        </p:spPr>
        <p:txBody>
          <a:bodyPr vert="horz" wrap="square" lIns="91440" tIns="45720" rIns="91440" bIns="45720" rtlCol="0" anchor="t">
            <a:spAutoFit/>
          </a:bodyPr>
          <a:lstStyle>
            <a:defPPr>
              <a:defRPr lang="en-US"/>
            </a:defPPr>
            <a:lvl1pPr>
              <a:lnSpc>
                <a:spcPct val="90000"/>
              </a:lnSpc>
              <a:spcBef>
                <a:spcPct val="0"/>
              </a:spcBef>
              <a:buNone/>
              <a:defRPr sz="2400">
                <a:solidFill>
                  <a:schemeClr val="tx1">
                    <a:lumMod val="65000"/>
                    <a:lumOff val="35000"/>
                  </a:schemeClr>
                </a:solidFill>
                <a:latin typeface="+mj-lt"/>
                <a:ea typeface="+mj-ea"/>
                <a:cs typeface="+mj-cs"/>
              </a:defRPr>
            </a:lvl1pPr>
          </a:lstStyle>
          <a:p>
            <a:r>
              <a:rPr lang="en-GB" b="1" dirty="0">
                <a:solidFill>
                  <a:srgbClr val="31B09C"/>
                </a:solidFill>
              </a:rPr>
              <a:t>1.6</a:t>
            </a:r>
          </a:p>
        </p:txBody>
      </p:sp>
      <p:pic>
        <p:nvPicPr>
          <p:cNvPr id="3" name="Picture 2">
            <a:extLst>
              <a:ext uri="{FF2B5EF4-FFF2-40B4-BE49-F238E27FC236}">
                <a16:creationId xmlns:a16="http://schemas.microsoft.com/office/drawing/2014/main" id="{FC14091C-79EB-4C54-A358-B778BBC2B7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040" y="2957385"/>
            <a:ext cx="4757141" cy="2649811"/>
          </a:xfrm>
          <a:prstGeom prst="rect">
            <a:avLst/>
          </a:prstGeom>
        </p:spPr>
      </p:pic>
    </p:spTree>
    <p:custDataLst>
      <p:tags r:id="rId1"/>
    </p:custDataLst>
    <p:extLst>
      <p:ext uri="{BB962C8B-B14F-4D97-AF65-F5344CB8AC3E}">
        <p14:creationId xmlns:p14="http://schemas.microsoft.com/office/powerpoint/2010/main" val="18609750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fade">
                                      <p:cBhvr>
                                        <p:cTn id="66" dur="500"/>
                                        <p:tgtEl>
                                          <p:spTgt spid="52"/>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40" grpId="0"/>
      <p:bldP spid="41" grpId="0"/>
      <p:bldP spid="45" grpId="0"/>
      <p:bldP spid="49" grpId="0"/>
      <p:bldP spid="50" grpId="0"/>
      <p:bldP spid="51" grpId="0"/>
      <p:bldP spid="38" grpId="0"/>
      <p:bldP spid="39" grpId="0"/>
      <p:bldP spid="46" grpId="0"/>
      <p:bldP spid="47" grpId="0"/>
      <p:bldP spid="48" grpId="0"/>
      <p:bldP spid="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F03F77-FCCB-49F8-9970-26D3C937EA39}"/>
              </a:ext>
            </a:extLst>
          </p:cNvPr>
          <p:cNvPicPr/>
          <p:nvPr/>
        </p:nvPicPr>
        <p:blipFill>
          <a:blip r:embed="rId3">
            <a:extLst>
              <a:ext uri="{28A0092B-C50C-407E-A947-70E740481C1C}">
                <a14:useLocalDpi xmlns:a14="http://schemas.microsoft.com/office/drawing/2010/main" val="0"/>
              </a:ext>
            </a:extLst>
          </a:blip>
          <a:stretch>
            <a:fillRect/>
          </a:stretch>
        </p:blipFill>
        <p:spPr>
          <a:xfrm>
            <a:off x="892254" y="1834618"/>
            <a:ext cx="10407492" cy="4067175"/>
          </a:xfrm>
          <a:prstGeom prst="rect">
            <a:avLst/>
          </a:prstGeom>
        </p:spPr>
      </p:pic>
      <p:grpSp>
        <p:nvGrpSpPr>
          <p:cNvPr id="34" name="header">
            <a:extLst>
              <a:ext uri="{FF2B5EF4-FFF2-40B4-BE49-F238E27FC236}">
                <a16:creationId xmlns:a16="http://schemas.microsoft.com/office/drawing/2014/main" id="{2BC72763-6AF8-4245-A309-863B7A6B7960}"/>
              </a:ext>
            </a:extLst>
          </p:cNvPr>
          <p:cNvGrpSpPr/>
          <p:nvPr/>
        </p:nvGrpSpPr>
        <p:grpSpPr>
          <a:xfrm>
            <a:off x="-1235" y="-815"/>
            <a:ext cx="10754959" cy="611122"/>
            <a:chOff x="-1235" y="-815"/>
            <a:chExt cx="10754959" cy="611122"/>
          </a:xfrm>
        </p:grpSpPr>
        <p:sp>
          <p:nvSpPr>
            <p:cNvPr id="35" name="TextBox 34">
              <a:extLst>
                <a:ext uri="{FF2B5EF4-FFF2-40B4-BE49-F238E27FC236}">
                  <a16:creationId xmlns:a16="http://schemas.microsoft.com/office/drawing/2014/main" id="{AF98B633-C707-44EC-90C6-CF02259E4E7D}"/>
                </a:ext>
              </a:extLst>
            </p:cNvPr>
            <p:cNvSpPr txBox="1"/>
            <p:nvPr/>
          </p:nvSpPr>
          <p:spPr>
            <a:xfrm>
              <a:off x="734149" y="21482"/>
              <a:ext cx="10019575" cy="584775"/>
            </a:xfrm>
            <a:prstGeom prst="rect">
              <a:avLst/>
            </a:prstGeom>
            <a:noFill/>
          </p:spPr>
          <p:txBody>
            <a:bodyPr wrap="square">
              <a:spAutoFit/>
            </a:bodyPr>
            <a:lstStyle/>
            <a:p>
              <a:r>
                <a:rPr lang="en-US" sz="3200">
                  <a:solidFill>
                    <a:srgbClr val="595959"/>
                  </a:solidFill>
                </a:rPr>
                <a:t>Understanding the structure of the indicator table</a:t>
              </a:r>
              <a:endParaRPr lang="en-GB" sz="3200" dirty="0">
                <a:solidFill>
                  <a:srgbClr val="595959"/>
                </a:solidFill>
              </a:endParaRPr>
            </a:p>
          </p:txBody>
        </p:sp>
        <p:pic>
          <p:nvPicPr>
            <p:cNvPr id="36" name="Picture 35">
              <a:extLst>
                <a:ext uri="{FF2B5EF4-FFF2-40B4-BE49-F238E27FC236}">
                  <a16:creationId xmlns:a16="http://schemas.microsoft.com/office/drawing/2014/main" id="{12B5D081-2192-4C1A-A3B2-7171B6976A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4" name="title">
            <a:extLst>
              <a:ext uri="{FF2B5EF4-FFF2-40B4-BE49-F238E27FC236}">
                <a16:creationId xmlns:a16="http://schemas.microsoft.com/office/drawing/2014/main" id="{0761F97E-AC2B-421C-8CF2-88D3B24EC0AB}"/>
              </a:ext>
            </a:extLst>
          </p:cNvPr>
          <p:cNvSpPr txBox="1"/>
          <p:nvPr/>
        </p:nvSpPr>
        <p:spPr>
          <a:xfrm>
            <a:off x="734149" y="1137927"/>
            <a:ext cx="2266628" cy="400110"/>
          </a:xfrm>
          <a:prstGeom prst="rect">
            <a:avLst/>
          </a:prstGeom>
          <a:noFill/>
        </p:spPr>
        <p:txBody>
          <a:bodyPr wrap="square" rtlCol="0">
            <a:spAutoFit/>
          </a:bodyPr>
          <a:lstStyle/>
          <a:p>
            <a:pPr algn="ctr"/>
            <a:r>
              <a:rPr lang="en-GB" sz="2000" dirty="0">
                <a:solidFill>
                  <a:srgbClr val="31B09C"/>
                </a:solidFill>
              </a:rPr>
              <a:t>Table title</a:t>
            </a:r>
          </a:p>
        </p:txBody>
      </p:sp>
      <p:cxnSp>
        <p:nvCxnSpPr>
          <p:cNvPr id="30" name="Straight Arrow Connector 29">
            <a:extLst>
              <a:ext uri="{FF2B5EF4-FFF2-40B4-BE49-F238E27FC236}">
                <a16:creationId xmlns:a16="http://schemas.microsoft.com/office/drawing/2014/main" id="{93822151-D68D-44FF-89A1-54F0FF050A47}"/>
              </a:ext>
            </a:extLst>
          </p:cNvPr>
          <p:cNvCxnSpPr>
            <a:cxnSpLocks/>
          </p:cNvCxnSpPr>
          <p:nvPr/>
        </p:nvCxnSpPr>
        <p:spPr>
          <a:xfrm>
            <a:off x="1867463" y="1466136"/>
            <a:ext cx="4" cy="494675"/>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31" name="highlight1">
            <a:extLst>
              <a:ext uri="{FF2B5EF4-FFF2-40B4-BE49-F238E27FC236}">
                <a16:creationId xmlns:a16="http://schemas.microsoft.com/office/drawing/2014/main" id="{DA855E84-728E-461C-AEEA-FD29E6DAB902}"/>
              </a:ext>
            </a:extLst>
          </p:cNvPr>
          <p:cNvSpPr/>
          <p:nvPr/>
        </p:nvSpPr>
        <p:spPr>
          <a:xfrm>
            <a:off x="945574" y="1960811"/>
            <a:ext cx="2244436" cy="25591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prefix">
            <a:extLst>
              <a:ext uri="{FF2B5EF4-FFF2-40B4-BE49-F238E27FC236}">
                <a16:creationId xmlns:a16="http://schemas.microsoft.com/office/drawing/2014/main" id="{52D319D7-AF4D-4732-8C46-5C05B1B84B3B}"/>
              </a:ext>
            </a:extLst>
          </p:cNvPr>
          <p:cNvSpPr txBox="1"/>
          <p:nvPr/>
        </p:nvSpPr>
        <p:spPr>
          <a:xfrm>
            <a:off x="2891995" y="1137927"/>
            <a:ext cx="5028302" cy="400110"/>
          </a:xfrm>
          <a:prstGeom prst="rect">
            <a:avLst/>
          </a:prstGeom>
          <a:noFill/>
        </p:spPr>
        <p:txBody>
          <a:bodyPr wrap="square" rtlCol="0">
            <a:spAutoFit/>
          </a:bodyPr>
          <a:lstStyle/>
          <a:p>
            <a:pPr algn="ctr"/>
            <a:r>
              <a:rPr lang="en-GB" sz="2000" dirty="0">
                <a:solidFill>
                  <a:srgbClr val="31B09C"/>
                </a:solidFill>
              </a:rPr>
              <a:t>Prefix for all indicators in the table</a:t>
            </a:r>
          </a:p>
        </p:txBody>
      </p:sp>
      <p:cxnSp>
        <p:nvCxnSpPr>
          <p:cNvPr id="37" name="Straight Arrow Connector 36">
            <a:extLst>
              <a:ext uri="{FF2B5EF4-FFF2-40B4-BE49-F238E27FC236}">
                <a16:creationId xmlns:a16="http://schemas.microsoft.com/office/drawing/2014/main" id="{0B041E3E-044E-42BA-BFBC-C4FB68C7F4D2}"/>
              </a:ext>
            </a:extLst>
          </p:cNvPr>
          <p:cNvCxnSpPr>
            <a:cxnSpLocks/>
          </p:cNvCxnSpPr>
          <p:nvPr/>
        </p:nvCxnSpPr>
        <p:spPr>
          <a:xfrm flipH="1">
            <a:off x="3052482" y="1466136"/>
            <a:ext cx="1270843" cy="875893"/>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sp>
        <p:nvSpPr>
          <p:cNvPr id="38" name="highlight2">
            <a:extLst>
              <a:ext uri="{FF2B5EF4-FFF2-40B4-BE49-F238E27FC236}">
                <a16:creationId xmlns:a16="http://schemas.microsoft.com/office/drawing/2014/main" id="{F6B31C7A-51B0-4FE2-ADC9-045EA1095E9A}"/>
              </a:ext>
            </a:extLst>
          </p:cNvPr>
          <p:cNvSpPr/>
          <p:nvPr/>
        </p:nvSpPr>
        <p:spPr>
          <a:xfrm>
            <a:off x="945574" y="2217575"/>
            <a:ext cx="2106908" cy="25591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indicator names">
            <a:extLst>
              <a:ext uri="{FF2B5EF4-FFF2-40B4-BE49-F238E27FC236}">
                <a16:creationId xmlns:a16="http://schemas.microsoft.com/office/drawing/2014/main" id="{41317103-90E8-43C0-8C54-3F86BDD77921}"/>
              </a:ext>
            </a:extLst>
          </p:cNvPr>
          <p:cNvSpPr txBox="1"/>
          <p:nvPr/>
        </p:nvSpPr>
        <p:spPr>
          <a:xfrm>
            <a:off x="4682299" y="1137297"/>
            <a:ext cx="2031787" cy="400110"/>
          </a:xfrm>
          <a:prstGeom prst="rect">
            <a:avLst/>
          </a:prstGeom>
          <a:noFill/>
        </p:spPr>
        <p:txBody>
          <a:bodyPr wrap="square" rtlCol="0">
            <a:spAutoFit/>
          </a:bodyPr>
          <a:lstStyle/>
          <a:p>
            <a:pPr algn="ctr"/>
            <a:r>
              <a:rPr lang="en-GB" sz="2000" dirty="0">
                <a:solidFill>
                  <a:srgbClr val="31B09C"/>
                </a:solidFill>
              </a:rPr>
              <a:t>Indicator names</a:t>
            </a:r>
          </a:p>
        </p:txBody>
      </p:sp>
      <p:sp>
        <p:nvSpPr>
          <p:cNvPr id="40" name="bracket">
            <a:extLst>
              <a:ext uri="{FF2B5EF4-FFF2-40B4-BE49-F238E27FC236}">
                <a16:creationId xmlns:a16="http://schemas.microsoft.com/office/drawing/2014/main" id="{CB2A3FA5-46B8-4F23-9FB7-8F281E672A9D}"/>
              </a:ext>
            </a:extLst>
          </p:cNvPr>
          <p:cNvSpPr/>
          <p:nvPr/>
        </p:nvSpPr>
        <p:spPr>
          <a:xfrm rot="5400000" flipH="1">
            <a:off x="6656972" y="-1378233"/>
            <a:ext cx="130185" cy="7944283"/>
          </a:xfrm>
          <a:prstGeom prst="rightBracket">
            <a:avLst/>
          </a:prstGeom>
          <a:ln w="28575">
            <a:solidFill>
              <a:srgbClr val="31B0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45" name="Straight Connector 44">
            <a:extLst>
              <a:ext uri="{FF2B5EF4-FFF2-40B4-BE49-F238E27FC236}">
                <a16:creationId xmlns:a16="http://schemas.microsoft.com/office/drawing/2014/main" id="{0E4EDBC3-1840-4193-A5A1-E67E779B4EA2}"/>
              </a:ext>
            </a:extLst>
          </p:cNvPr>
          <p:cNvCxnSpPr>
            <a:cxnSpLocks/>
          </p:cNvCxnSpPr>
          <p:nvPr/>
        </p:nvCxnSpPr>
        <p:spPr>
          <a:xfrm flipV="1">
            <a:off x="5698193" y="1538039"/>
            <a:ext cx="0" cy="990777"/>
          </a:xfrm>
          <a:prstGeom prst="line">
            <a:avLst/>
          </a:prstGeom>
          <a:ln w="38100">
            <a:solidFill>
              <a:srgbClr val="31B09C"/>
            </a:solidFill>
          </a:ln>
        </p:spPr>
        <p:style>
          <a:lnRef idx="1">
            <a:schemeClr val="accent1"/>
          </a:lnRef>
          <a:fillRef idx="0">
            <a:schemeClr val="accent1"/>
          </a:fillRef>
          <a:effectRef idx="0">
            <a:schemeClr val="accent1"/>
          </a:effectRef>
          <a:fontRef idx="minor">
            <a:schemeClr val="tx1"/>
          </a:fontRef>
        </p:style>
      </p:cxnSp>
      <p:sp>
        <p:nvSpPr>
          <p:cNvPr id="46" name="highlight3">
            <a:extLst>
              <a:ext uri="{FF2B5EF4-FFF2-40B4-BE49-F238E27FC236}">
                <a16:creationId xmlns:a16="http://schemas.microsoft.com/office/drawing/2014/main" id="{EFEA8A42-FC45-41A3-8D86-4EA4988C0242}"/>
              </a:ext>
            </a:extLst>
          </p:cNvPr>
          <p:cNvSpPr/>
          <p:nvPr/>
        </p:nvSpPr>
        <p:spPr>
          <a:xfrm>
            <a:off x="2713728" y="2513306"/>
            <a:ext cx="7980478" cy="42291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highlight4">
            <a:extLst>
              <a:ext uri="{FF2B5EF4-FFF2-40B4-BE49-F238E27FC236}">
                <a16:creationId xmlns:a16="http://schemas.microsoft.com/office/drawing/2014/main" id="{8FA58E76-A597-489E-832A-7ED6F96995D0}"/>
              </a:ext>
            </a:extLst>
          </p:cNvPr>
          <p:cNvSpPr/>
          <p:nvPr/>
        </p:nvSpPr>
        <p:spPr>
          <a:xfrm>
            <a:off x="945574" y="3154794"/>
            <a:ext cx="674797" cy="25591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highlight4">
            <a:extLst>
              <a:ext uri="{FF2B5EF4-FFF2-40B4-BE49-F238E27FC236}">
                <a16:creationId xmlns:a16="http://schemas.microsoft.com/office/drawing/2014/main" id="{3A217AAC-0110-474B-9BA6-0BC95BF28A07}"/>
              </a:ext>
            </a:extLst>
          </p:cNvPr>
          <p:cNvSpPr/>
          <p:nvPr/>
        </p:nvSpPr>
        <p:spPr>
          <a:xfrm>
            <a:off x="945574" y="3829013"/>
            <a:ext cx="768926" cy="25591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highlight4">
            <a:extLst>
              <a:ext uri="{FF2B5EF4-FFF2-40B4-BE49-F238E27FC236}">
                <a16:creationId xmlns:a16="http://schemas.microsoft.com/office/drawing/2014/main" id="{9E5049CF-7CE5-44DA-83FD-8F03F402AC1F}"/>
              </a:ext>
            </a:extLst>
          </p:cNvPr>
          <p:cNvSpPr/>
          <p:nvPr/>
        </p:nvSpPr>
        <p:spPr>
          <a:xfrm>
            <a:off x="945574" y="4503232"/>
            <a:ext cx="856332" cy="25591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ight Bracket 54">
            <a:extLst>
              <a:ext uri="{FF2B5EF4-FFF2-40B4-BE49-F238E27FC236}">
                <a16:creationId xmlns:a16="http://schemas.microsoft.com/office/drawing/2014/main" id="{A389C770-1554-415C-95DB-FF696D2E0092}"/>
              </a:ext>
            </a:extLst>
          </p:cNvPr>
          <p:cNvSpPr/>
          <p:nvPr/>
        </p:nvSpPr>
        <p:spPr>
          <a:xfrm>
            <a:off x="1963271" y="3154794"/>
            <a:ext cx="147917" cy="1604354"/>
          </a:xfrm>
          <a:prstGeom prst="rightBracket">
            <a:avLst/>
          </a:prstGeom>
          <a:ln w="28575">
            <a:solidFill>
              <a:srgbClr val="31B0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BF4A7990-49A7-4CF8-A5CA-607C58BD0D9F}"/>
              </a:ext>
            </a:extLst>
          </p:cNvPr>
          <p:cNvCxnSpPr>
            <a:cxnSpLocks/>
            <a:endCxn id="50" idx="14"/>
          </p:cNvCxnSpPr>
          <p:nvPr/>
        </p:nvCxnSpPr>
        <p:spPr>
          <a:xfrm flipV="1">
            <a:off x="2111188" y="3933046"/>
            <a:ext cx="1141508" cy="9184"/>
          </a:xfrm>
          <a:prstGeom prst="line">
            <a:avLst/>
          </a:prstGeom>
          <a:ln w="28575">
            <a:solidFill>
              <a:srgbClr val="31B09C"/>
            </a:solidFill>
          </a:ln>
        </p:spPr>
        <p:style>
          <a:lnRef idx="1">
            <a:schemeClr val="accent1"/>
          </a:lnRef>
          <a:fillRef idx="0">
            <a:schemeClr val="accent1"/>
          </a:fillRef>
          <a:effectRef idx="0">
            <a:schemeClr val="accent1"/>
          </a:effectRef>
          <a:fontRef idx="minor">
            <a:schemeClr val="tx1"/>
          </a:fontRef>
        </p:style>
      </p:cxnSp>
      <p:sp>
        <p:nvSpPr>
          <p:cNvPr id="50" name="stratifier variables">
            <a:extLst>
              <a:ext uri="{FF2B5EF4-FFF2-40B4-BE49-F238E27FC236}">
                <a16:creationId xmlns:a16="http://schemas.microsoft.com/office/drawing/2014/main" id="{843DFB0D-B702-4A9A-BDD9-F809F80975A2}"/>
              </a:ext>
            </a:extLst>
          </p:cNvPr>
          <p:cNvSpPr/>
          <p:nvPr/>
        </p:nvSpPr>
        <p:spPr>
          <a:xfrm>
            <a:off x="3252696" y="3514325"/>
            <a:ext cx="1650665" cy="855807"/>
          </a:xfrm>
          <a:custGeom>
            <a:avLst/>
            <a:gdLst>
              <a:gd name="connsiteX0" fmla="*/ 0 w 1890362"/>
              <a:gd name="connsiteY0" fmla="*/ 0 h 855807"/>
              <a:gd name="connsiteX1" fmla="*/ 315060 w 1890362"/>
              <a:gd name="connsiteY1" fmla="*/ 0 h 855807"/>
              <a:gd name="connsiteX2" fmla="*/ 315060 w 1890362"/>
              <a:gd name="connsiteY2" fmla="*/ 0 h 855807"/>
              <a:gd name="connsiteX3" fmla="*/ 787651 w 1890362"/>
              <a:gd name="connsiteY3" fmla="*/ 0 h 855807"/>
              <a:gd name="connsiteX4" fmla="*/ 1890362 w 1890362"/>
              <a:gd name="connsiteY4" fmla="*/ 0 h 855807"/>
              <a:gd name="connsiteX5" fmla="*/ 1890362 w 1890362"/>
              <a:gd name="connsiteY5" fmla="*/ 142635 h 855807"/>
              <a:gd name="connsiteX6" fmla="*/ 1890362 w 1890362"/>
              <a:gd name="connsiteY6" fmla="*/ 142635 h 855807"/>
              <a:gd name="connsiteX7" fmla="*/ 1890362 w 1890362"/>
              <a:gd name="connsiteY7" fmla="*/ 356586 h 855807"/>
              <a:gd name="connsiteX8" fmla="*/ 1890362 w 1890362"/>
              <a:gd name="connsiteY8" fmla="*/ 855807 h 855807"/>
              <a:gd name="connsiteX9" fmla="*/ 787651 w 1890362"/>
              <a:gd name="connsiteY9" fmla="*/ 855807 h 855807"/>
              <a:gd name="connsiteX10" fmla="*/ 315060 w 1890362"/>
              <a:gd name="connsiteY10" fmla="*/ 855807 h 855807"/>
              <a:gd name="connsiteX11" fmla="*/ 315060 w 1890362"/>
              <a:gd name="connsiteY11" fmla="*/ 855807 h 855807"/>
              <a:gd name="connsiteX12" fmla="*/ 0 w 1890362"/>
              <a:gd name="connsiteY12" fmla="*/ 855807 h 855807"/>
              <a:gd name="connsiteX13" fmla="*/ 0 w 1890362"/>
              <a:gd name="connsiteY13" fmla="*/ 356586 h 855807"/>
              <a:gd name="connsiteX14" fmla="*/ -255936 w 1890362"/>
              <a:gd name="connsiteY14" fmla="*/ 418721 h 855807"/>
              <a:gd name="connsiteX15" fmla="*/ 0 w 1890362"/>
              <a:gd name="connsiteY15" fmla="*/ 142635 h 855807"/>
              <a:gd name="connsiteX16" fmla="*/ 0 w 1890362"/>
              <a:gd name="connsiteY16" fmla="*/ 0 h 855807"/>
              <a:gd name="connsiteX0" fmla="*/ 255936 w 2146298"/>
              <a:gd name="connsiteY0" fmla="*/ 0 h 855807"/>
              <a:gd name="connsiteX1" fmla="*/ 570996 w 2146298"/>
              <a:gd name="connsiteY1" fmla="*/ 0 h 855807"/>
              <a:gd name="connsiteX2" fmla="*/ 570996 w 2146298"/>
              <a:gd name="connsiteY2" fmla="*/ 0 h 855807"/>
              <a:gd name="connsiteX3" fmla="*/ 1043587 w 2146298"/>
              <a:gd name="connsiteY3" fmla="*/ 0 h 855807"/>
              <a:gd name="connsiteX4" fmla="*/ 2146298 w 2146298"/>
              <a:gd name="connsiteY4" fmla="*/ 0 h 855807"/>
              <a:gd name="connsiteX5" fmla="*/ 2146298 w 2146298"/>
              <a:gd name="connsiteY5" fmla="*/ 142635 h 855807"/>
              <a:gd name="connsiteX6" fmla="*/ 2146298 w 2146298"/>
              <a:gd name="connsiteY6" fmla="*/ 142635 h 855807"/>
              <a:gd name="connsiteX7" fmla="*/ 2146298 w 2146298"/>
              <a:gd name="connsiteY7" fmla="*/ 356586 h 855807"/>
              <a:gd name="connsiteX8" fmla="*/ 2146298 w 2146298"/>
              <a:gd name="connsiteY8" fmla="*/ 855807 h 855807"/>
              <a:gd name="connsiteX9" fmla="*/ 1043587 w 2146298"/>
              <a:gd name="connsiteY9" fmla="*/ 855807 h 855807"/>
              <a:gd name="connsiteX10" fmla="*/ 570996 w 2146298"/>
              <a:gd name="connsiteY10" fmla="*/ 855807 h 855807"/>
              <a:gd name="connsiteX11" fmla="*/ 570996 w 2146298"/>
              <a:gd name="connsiteY11" fmla="*/ 855807 h 855807"/>
              <a:gd name="connsiteX12" fmla="*/ 255936 w 2146298"/>
              <a:gd name="connsiteY12" fmla="*/ 855807 h 855807"/>
              <a:gd name="connsiteX13" fmla="*/ 242489 w 2146298"/>
              <a:gd name="connsiteY13" fmla="*/ 544844 h 855807"/>
              <a:gd name="connsiteX14" fmla="*/ 0 w 2146298"/>
              <a:gd name="connsiteY14" fmla="*/ 418721 h 855807"/>
              <a:gd name="connsiteX15" fmla="*/ 255936 w 2146298"/>
              <a:gd name="connsiteY15" fmla="*/ 142635 h 855807"/>
              <a:gd name="connsiteX16" fmla="*/ 255936 w 2146298"/>
              <a:gd name="connsiteY16" fmla="*/ 0 h 855807"/>
              <a:gd name="connsiteX0" fmla="*/ 255936 w 2146298"/>
              <a:gd name="connsiteY0" fmla="*/ 0 h 855807"/>
              <a:gd name="connsiteX1" fmla="*/ 570996 w 2146298"/>
              <a:gd name="connsiteY1" fmla="*/ 0 h 855807"/>
              <a:gd name="connsiteX2" fmla="*/ 570996 w 2146298"/>
              <a:gd name="connsiteY2" fmla="*/ 0 h 855807"/>
              <a:gd name="connsiteX3" fmla="*/ 1043587 w 2146298"/>
              <a:gd name="connsiteY3" fmla="*/ 0 h 855807"/>
              <a:gd name="connsiteX4" fmla="*/ 2146298 w 2146298"/>
              <a:gd name="connsiteY4" fmla="*/ 0 h 855807"/>
              <a:gd name="connsiteX5" fmla="*/ 2146298 w 2146298"/>
              <a:gd name="connsiteY5" fmla="*/ 142635 h 855807"/>
              <a:gd name="connsiteX6" fmla="*/ 2146298 w 2146298"/>
              <a:gd name="connsiteY6" fmla="*/ 142635 h 855807"/>
              <a:gd name="connsiteX7" fmla="*/ 2146298 w 2146298"/>
              <a:gd name="connsiteY7" fmla="*/ 356586 h 855807"/>
              <a:gd name="connsiteX8" fmla="*/ 2146298 w 2146298"/>
              <a:gd name="connsiteY8" fmla="*/ 855807 h 855807"/>
              <a:gd name="connsiteX9" fmla="*/ 1043587 w 2146298"/>
              <a:gd name="connsiteY9" fmla="*/ 855807 h 855807"/>
              <a:gd name="connsiteX10" fmla="*/ 570996 w 2146298"/>
              <a:gd name="connsiteY10" fmla="*/ 855807 h 855807"/>
              <a:gd name="connsiteX11" fmla="*/ 570996 w 2146298"/>
              <a:gd name="connsiteY11" fmla="*/ 855807 h 855807"/>
              <a:gd name="connsiteX12" fmla="*/ 255936 w 2146298"/>
              <a:gd name="connsiteY12" fmla="*/ 855807 h 855807"/>
              <a:gd name="connsiteX13" fmla="*/ 242489 w 2146298"/>
              <a:gd name="connsiteY13" fmla="*/ 544844 h 855807"/>
              <a:gd name="connsiteX14" fmla="*/ 0 w 2146298"/>
              <a:gd name="connsiteY14" fmla="*/ 418721 h 855807"/>
              <a:gd name="connsiteX15" fmla="*/ 255936 w 2146298"/>
              <a:gd name="connsiteY15" fmla="*/ 317446 h 855807"/>
              <a:gd name="connsiteX16" fmla="*/ 255936 w 2146298"/>
              <a:gd name="connsiteY16" fmla="*/ 0 h 8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6298" h="855807">
                <a:moveTo>
                  <a:pt x="255936" y="0"/>
                </a:moveTo>
                <a:lnTo>
                  <a:pt x="570996" y="0"/>
                </a:lnTo>
                <a:lnTo>
                  <a:pt x="570996" y="0"/>
                </a:lnTo>
                <a:lnTo>
                  <a:pt x="1043587" y="0"/>
                </a:lnTo>
                <a:lnTo>
                  <a:pt x="2146298" y="0"/>
                </a:lnTo>
                <a:lnTo>
                  <a:pt x="2146298" y="142635"/>
                </a:lnTo>
                <a:lnTo>
                  <a:pt x="2146298" y="142635"/>
                </a:lnTo>
                <a:lnTo>
                  <a:pt x="2146298" y="356586"/>
                </a:lnTo>
                <a:lnTo>
                  <a:pt x="2146298" y="855807"/>
                </a:lnTo>
                <a:lnTo>
                  <a:pt x="1043587" y="855807"/>
                </a:lnTo>
                <a:lnTo>
                  <a:pt x="570996" y="855807"/>
                </a:lnTo>
                <a:lnTo>
                  <a:pt x="570996" y="855807"/>
                </a:lnTo>
                <a:lnTo>
                  <a:pt x="255936" y="855807"/>
                </a:lnTo>
                <a:lnTo>
                  <a:pt x="242489" y="544844"/>
                </a:lnTo>
                <a:lnTo>
                  <a:pt x="0" y="418721"/>
                </a:lnTo>
                <a:lnTo>
                  <a:pt x="255936" y="317446"/>
                </a:lnTo>
                <a:lnTo>
                  <a:pt x="255936" y="0"/>
                </a:lnTo>
                <a:close/>
              </a:path>
            </a:pathLst>
          </a:custGeom>
          <a:solidFill>
            <a:srgbClr val="CBEBE6"/>
          </a:solidFill>
        </p:spPr>
        <p:txBody>
          <a:bodyPr vert="horz" wrap="square" lIns="91440" tIns="90000" rIns="91440" bIns="90000" rtlCol="0" anchor="ctr">
            <a:noAutofit/>
          </a:bodyPr>
          <a:lstStyle/>
          <a:p>
            <a:pPr algn="ctr">
              <a:lnSpc>
                <a:spcPct val="90000"/>
              </a:lnSpc>
              <a:spcBef>
                <a:spcPct val="0"/>
              </a:spcBef>
            </a:pPr>
            <a:r>
              <a:rPr lang="en-GB" sz="2000" dirty="0" err="1">
                <a:solidFill>
                  <a:srgbClr val="595959"/>
                </a:solidFill>
                <a:latin typeface="+mj-lt"/>
                <a:ea typeface="+mj-ea"/>
                <a:cs typeface="+mj-cs"/>
              </a:rPr>
              <a:t>Stratifier</a:t>
            </a:r>
            <a:r>
              <a:rPr lang="en-GB" sz="2000" dirty="0">
                <a:solidFill>
                  <a:srgbClr val="595959"/>
                </a:solidFill>
                <a:latin typeface="+mj-lt"/>
                <a:ea typeface="+mj-ea"/>
                <a:cs typeface="+mj-cs"/>
              </a:rPr>
              <a:t> variables</a:t>
            </a:r>
            <a:endParaRPr lang="x-none" sz="2000" dirty="0">
              <a:solidFill>
                <a:srgbClr val="595959"/>
              </a:solidFill>
              <a:latin typeface="+mj-lt"/>
              <a:ea typeface="+mj-ea"/>
              <a:cs typeface="+mj-cs"/>
            </a:endParaRPr>
          </a:p>
        </p:txBody>
      </p:sp>
      <p:sp>
        <p:nvSpPr>
          <p:cNvPr id="59" name="highlight5">
            <a:extLst>
              <a:ext uri="{FF2B5EF4-FFF2-40B4-BE49-F238E27FC236}">
                <a16:creationId xmlns:a16="http://schemas.microsoft.com/office/drawing/2014/main" id="{7E7BFACC-FC30-4FD3-A083-A4A56E86D141}"/>
              </a:ext>
            </a:extLst>
          </p:cNvPr>
          <p:cNvSpPr/>
          <p:nvPr/>
        </p:nvSpPr>
        <p:spPr>
          <a:xfrm>
            <a:off x="945574" y="4766231"/>
            <a:ext cx="1683326" cy="1095343"/>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ight Bracket 59">
            <a:extLst>
              <a:ext uri="{FF2B5EF4-FFF2-40B4-BE49-F238E27FC236}">
                <a16:creationId xmlns:a16="http://schemas.microsoft.com/office/drawing/2014/main" id="{7474CCE5-8E19-476D-A87D-F47EBA635197}"/>
              </a:ext>
            </a:extLst>
          </p:cNvPr>
          <p:cNvSpPr/>
          <p:nvPr/>
        </p:nvSpPr>
        <p:spPr>
          <a:xfrm>
            <a:off x="2867962" y="4766231"/>
            <a:ext cx="132815" cy="1096726"/>
          </a:xfrm>
          <a:prstGeom prst="rightBracket">
            <a:avLst/>
          </a:prstGeom>
          <a:ln w="28575">
            <a:solidFill>
              <a:srgbClr val="31B0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61" name="Straight Connector 60">
            <a:extLst>
              <a:ext uri="{FF2B5EF4-FFF2-40B4-BE49-F238E27FC236}">
                <a16:creationId xmlns:a16="http://schemas.microsoft.com/office/drawing/2014/main" id="{00A508E8-D40C-4D15-B35A-B9448EB0E9E6}"/>
              </a:ext>
            </a:extLst>
          </p:cNvPr>
          <p:cNvCxnSpPr>
            <a:cxnSpLocks/>
          </p:cNvCxnSpPr>
          <p:nvPr/>
        </p:nvCxnSpPr>
        <p:spPr>
          <a:xfrm>
            <a:off x="2996796" y="5288085"/>
            <a:ext cx="308978" cy="0"/>
          </a:xfrm>
          <a:prstGeom prst="line">
            <a:avLst/>
          </a:prstGeom>
          <a:ln w="28575">
            <a:solidFill>
              <a:srgbClr val="31B09C"/>
            </a:solidFill>
          </a:ln>
        </p:spPr>
        <p:style>
          <a:lnRef idx="1">
            <a:schemeClr val="accent1"/>
          </a:lnRef>
          <a:fillRef idx="0">
            <a:schemeClr val="accent1"/>
          </a:fillRef>
          <a:effectRef idx="0">
            <a:schemeClr val="accent1"/>
          </a:effectRef>
          <a:fontRef idx="minor">
            <a:schemeClr val="tx1"/>
          </a:fontRef>
        </p:style>
      </p:cxnSp>
      <p:sp>
        <p:nvSpPr>
          <p:cNvPr id="62" name="strata">
            <a:extLst>
              <a:ext uri="{FF2B5EF4-FFF2-40B4-BE49-F238E27FC236}">
                <a16:creationId xmlns:a16="http://schemas.microsoft.com/office/drawing/2014/main" id="{4C3821C7-3BFB-4049-B785-437F64693D0B}"/>
              </a:ext>
            </a:extLst>
          </p:cNvPr>
          <p:cNvSpPr/>
          <p:nvPr/>
        </p:nvSpPr>
        <p:spPr>
          <a:xfrm>
            <a:off x="3305774" y="5017954"/>
            <a:ext cx="1376525" cy="529871"/>
          </a:xfrm>
          <a:custGeom>
            <a:avLst/>
            <a:gdLst>
              <a:gd name="connsiteX0" fmla="*/ 0 w 1890362"/>
              <a:gd name="connsiteY0" fmla="*/ 0 h 855807"/>
              <a:gd name="connsiteX1" fmla="*/ 315060 w 1890362"/>
              <a:gd name="connsiteY1" fmla="*/ 0 h 855807"/>
              <a:gd name="connsiteX2" fmla="*/ 315060 w 1890362"/>
              <a:gd name="connsiteY2" fmla="*/ 0 h 855807"/>
              <a:gd name="connsiteX3" fmla="*/ 787651 w 1890362"/>
              <a:gd name="connsiteY3" fmla="*/ 0 h 855807"/>
              <a:gd name="connsiteX4" fmla="*/ 1890362 w 1890362"/>
              <a:gd name="connsiteY4" fmla="*/ 0 h 855807"/>
              <a:gd name="connsiteX5" fmla="*/ 1890362 w 1890362"/>
              <a:gd name="connsiteY5" fmla="*/ 142635 h 855807"/>
              <a:gd name="connsiteX6" fmla="*/ 1890362 w 1890362"/>
              <a:gd name="connsiteY6" fmla="*/ 142635 h 855807"/>
              <a:gd name="connsiteX7" fmla="*/ 1890362 w 1890362"/>
              <a:gd name="connsiteY7" fmla="*/ 356586 h 855807"/>
              <a:gd name="connsiteX8" fmla="*/ 1890362 w 1890362"/>
              <a:gd name="connsiteY8" fmla="*/ 855807 h 855807"/>
              <a:gd name="connsiteX9" fmla="*/ 787651 w 1890362"/>
              <a:gd name="connsiteY9" fmla="*/ 855807 h 855807"/>
              <a:gd name="connsiteX10" fmla="*/ 315060 w 1890362"/>
              <a:gd name="connsiteY10" fmla="*/ 855807 h 855807"/>
              <a:gd name="connsiteX11" fmla="*/ 315060 w 1890362"/>
              <a:gd name="connsiteY11" fmla="*/ 855807 h 855807"/>
              <a:gd name="connsiteX12" fmla="*/ 0 w 1890362"/>
              <a:gd name="connsiteY12" fmla="*/ 855807 h 855807"/>
              <a:gd name="connsiteX13" fmla="*/ 0 w 1890362"/>
              <a:gd name="connsiteY13" fmla="*/ 356586 h 855807"/>
              <a:gd name="connsiteX14" fmla="*/ -255936 w 1890362"/>
              <a:gd name="connsiteY14" fmla="*/ 418721 h 855807"/>
              <a:gd name="connsiteX15" fmla="*/ 0 w 1890362"/>
              <a:gd name="connsiteY15" fmla="*/ 142635 h 855807"/>
              <a:gd name="connsiteX16" fmla="*/ 0 w 1890362"/>
              <a:gd name="connsiteY16" fmla="*/ 0 h 855807"/>
              <a:gd name="connsiteX0" fmla="*/ 255936 w 2146298"/>
              <a:gd name="connsiteY0" fmla="*/ 0 h 855807"/>
              <a:gd name="connsiteX1" fmla="*/ 570996 w 2146298"/>
              <a:gd name="connsiteY1" fmla="*/ 0 h 855807"/>
              <a:gd name="connsiteX2" fmla="*/ 570996 w 2146298"/>
              <a:gd name="connsiteY2" fmla="*/ 0 h 855807"/>
              <a:gd name="connsiteX3" fmla="*/ 1043587 w 2146298"/>
              <a:gd name="connsiteY3" fmla="*/ 0 h 855807"/>
              <a:gd name="connsiteX4" fmla="*/ 2146298 w 2146298"/>
              <a:gd name="connsiteY4" fmla="*/ 0 h 855807"/>
              <a:gd name="connsiteX5" fmla="*/ 2146298 w 2146298"/>
              <a:gd name="connsiteY5" fmla="*/ 142635 h 855807"/>
              <a:gd name="connsiteX6" fmla="*/ 2146298 w 2146298"/>
              <a:gd name="connsiteY6" fmla="*/ 142635 h 855807"/>
              <a:gd name="connsiteX7" fmla="*/ 2146298 w 2146298"/>
              <a:gd name="connsiteY7" fmla="*/ 356586 h 855807"/>
              <a:gd name="connsiteX8" fmla="*/ 2146298 w 2146298"/>
              <a:gd name="connsiteY8" fmla="*/ 855807 h 855807"/>
              <a:gd name="connsiteX9" fmla="*/ 1043587 w 2146298"/>
              <a:gd name="connsiteY9" fmla="*/ 855807 h 855807"/>
              <a:gd name="connsiteX10" fmla="*/ 570996 w 2146298"/>
              <a:gd name="connsiteY10" fmla="*/ 855807 h 855807"/>
              <a:gd name="connsiteX11" fmla="*/ 570996 w 2146298"/>
              <a:gd name="connsiteY11" fmla="*/ 855807 h 855807"/>
              <a:gd name="connsiteX12" fmla="*/ 255936 w 2146298"/>
              <a:gd name="connsiteY12" fmla="*/ 855807 h 855807"/>
              <a:gd name="connsiteX13" fmla="*/ 242489 w 2146298"/>
              <a:gd name="connsiteY13" fmla="*/ 544844 h 855807"/>
              <a:gd name="connsiteX14" fmla="*/ 0 w 2146298"/>
              <a:gd name="connsiteY14" fmla="*/ 418721 h 855807"/>
              <a:gd name="connsiteX15" fmla="*/ 255936 w 2146298"/>
              <a:gd name="connsiteY15" fmla="*/ 142635 h 855807"/>
              <a:gd name="connsiteX16" fmla="*/ 255936 w 2146298"/>
              <a:gd name="connsiteY16" fmla="*/ 0 h 855807"/>
              <a:gd name="connsiteX0" fmla="*/ 255936 w 2146298"/>
              <a:gd name="connsiteY0" fmla="*/ 0 h 855807"/>
              <a:gd name="connsiteX1" fmla="*/ 570996 w 2146298"/>
              <a:gd name="connsiteY1" fmla="*/ 0 h 855807"/>
              <a:gd name="connsiteX2" fmla="*/ 570996 w 2146298"/>
              <a:gd name="connsiteY2" fmla="*/ 0 h 855807"/>
              <a:gd name="connsiteX3" fmla="*/ 1043587 w 2146298"/>
              <a:gd name="connsiteY3" fmla="*/ 0 h 855807"/>
              <a:gd name="connsiteX4" fmla="*/ 2146298 w 2146298"/>
              <a:gd name="connsiteY4" fmla="*/ 0 h 855807"/>
              <a:gd name="connsiteX5" fmla="*/ 2146298 w 2146298"/>
              <a:gd name="connsiteY5" fmla="*/ 142635 h 855807"/>
              <a:gd name="connsiteX6" fmla="*/ 2146298 w 2146298"/>
              <a:gd name="connsiteY6" fmla="*/ 142635 h 855807"/>
              <a:gd name="connsiteX7" fmla="*/ 2146298 w 2146298"/>
              <a:gd name="connsiteY7" fmla="*/ 356586 h 855807"/>
              <a:gd name="connsiteX8" fmla="*/ 2146298 w 2146298"/>
              <a:gd name="connsiteY8" fmla="*/ 855807 h 855807"/>
              <a:gd name="connsiteX9" fmla="*/ 1043587 w 2146298"/>
              <a:gd name="connsiteY9" fmla="*/ 855807 h 855807"/>
              <a:gd name="connsiteX10" fmla="*/ 570996 w 2146298"/>
              <a:gd name="connsiteY10" fmla="*/ 855807 h 855807"/>
              <a:gd name="connsiteX11" fmla="*/ 570996 w 2146298"/>
              <a:gd name="connsiteY11" fmla="*/ 855807 h 855807"/>
              <a:gd name="connsiteX12" fmla="*/ 255936 w 2146298"/>
              <a:gd name="connsiteY12" fmla="*/ 855807 h 855807"/>
              <a:gd name="connsiteX13" fmla="*/ 242489 w 2146298"/>
              <a:gd name="connsiteY13" fmla="*/ 544844 h 855807"/>
              <a:gd name="connsiteX14" fmla="*/ 0 w 2146298"/>
              <a:gd name="connsiteY14" fmla="*/ 418721 h 855807"/>
              <a:gd name="connsiteX15" fmla="*/ 255936 w 2146298"/>
              <a:gd name="connsiteY15" fmla="*/ 317446 h 855807"/>
              <a:gd name="connsiteX16" fmla="*/ 255936 w 2146298"/>
              <a:gd name="connsiteY16" fmla="*/ 0 h 85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6298" h="855807">
                <a:moveTo>
                  <a:pt x="255936" y="0"/>
                </a:moveTo>
                <a:lnTo>
                  <a:pt x="570996" y="0"/>
                </a:lnTo>
                <a:lnTo>
                  <a:pt x="570996" y="0"/>
                </a:lnTo>
                <a:lnTo>
                  <a:pt x="1043587" y="0"/>
                </a:lnTo>
                <a:lnTo>
                  <a:pt x="2146298" y="0"/>
                </a:lnTo>
                <a:lnTo>
                  <a:pt x="2146298" y="142635"/>
                </a:lnTo>
                <a:lnTo>
                  <a:pt x="2146298" y="142635"/>
                </a:lnTo>
                <a:lnTo>
                  <a:pt x="2146298" y="356586"/>
                </a:lnTo>
                <a:lnTo>
                  <a:pt x="2146298" y="855807"/>
                </a:lnTo>
                <a:lnTo>
                  <a:pt x="1043587" y="855807"/>
                </a:lnTo>
                <a:lnTo>
                  <a:pt x="570996" y="855807"/>
                </a:lnTo>
                <a:lnTo>
                  <a:pt x="570996" y="855807"/>
                </a:lnTo>
                <a:lnTo>
                  <a:pt x="255936" y="855807"/>
                </a:lnTo>
                <a:lnTo>
                  <a:pt x="242489" y="544844"/>
                </a:lnTo>
                <a:lnTo>
                  <a:pt x="0" y="418721"/>
                </a:lnTo>
                <a:lnTo>
                  <a:pt x="255936" y="317446"/>
                </a:lnTo>
                <a:lnTo>
                  <a:pt x="255936" y="0"/>
                </a:lnTo>
                <a:close/>
              </a:path>
            </a:pathLst>
          </a:custGeom>
          <a:solidFill>
            <a:srgbClr val="CBEBE6"/>
          </a:solidFill>
        </p:spPr>
        <p:txBody>
          <a:bodyPr vert="horz" wrap="square" lIns="91440" tIns="90000" rIns="91440" bIns="90000" rtlCol="0" anchor="ctr">
            <a:noAutofit/>
          </a:bodyPr>
          <a:lstStyle/>
          <a:p>
            <a:pPr algn="ctr">
              <a:lnSpc>
                <a:spcPct val="90000"/>
              </a:lnSpc>
              <a:spcBef>
                <a:spcPct val="0"/>
              </a:spcBef>
            </a:pPr>
            <a:r>
              <a:rPr lang="en-GB" sz="2000" dirty="0">
                <a:solidFill>
                  <a:srgbClr val="595959"/>
                </a:solidFill>
                <a:latin typeface="+mj-lt"/>
                <a:ea typeface="+mj-ea"/>
                <a:cs typeface="+mj-cs"/>
              </a:rPr>
              <a:t>Strata</a:t>
            </a:r>
            <a:endParaRPr lang="x-none" sz="2000" dirty="0">
              <a:solidFill>
                <a:srgbClr val="595959"/>
              </a:solidFill>
              <a:latin typeface="+mj-lt"/>
              <a:ea typeface="+mj-ea"/>
              <a:cs typeface="+mj-cs"/>
            </a:endParaRPr>
          </a:p>
        </p:txBody>
      </p:sp>
      <p:sp>
        <p:nvSpPr>
          <p:cNvPr id="63" name="highlight6">
            <a:extLst>
              <a:ext uri="{FF2B5EF4-FFF2-40B4-BE49-F238E27FC236}">
                <a16:creationId xmlns:a16="http://schemas.microsoft.com/office/drawing/2014/main" id="{AEEDB3FB-2F86-4F8B-9705-2D1C3C8A8197}"/>
              </a:ext>
            </a:extLst>
          </p:cNvPr>
          <p:cNvSpPr/>
          <p:nvPr/>
        </p:nvSpPr>
        <p:spPr>
          <a:xfrm>
            <a:off x="10865224" y="2670239"/>
            <a:ext cx="340858" cy="25591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title">
            <a:extLst>
              <a:ext uri="{FF2B5EF4-FFF2-40B4-BE49-F238E27FC236}">
                <a16:creationId xmlns:a16="http://schemas.microsoft.com/office/drawing/2014/main" id="{93E976C0-D821-4A5F-99B4-CC037A16B219}"/>
              </a:ext>
            </a:extLst>
          </p:cNvPr>
          <p:cNvSpPr txBox="1"/>
          <p:nvPr/>
        </p:nvSpPr>
        <p:spPr>
          <a:xfrm>
            <a:off x="9863671" y="1137297"/>
            <a:ext cx="2266628" cy="707886"/>
          </a:xfrm>
          <a:prstGeom prst="rect">
            <a:avLst/>
          </a:prstGeom>
          <a:noFill/>
        </p:spPr>
        <p:txBody>
          <a:bodyPr wrap="square" rtlCol="0">
            <a:spAutoFit/>
          </a:bodyPr>
          <a:lstStyle/>
          <a:p>
            <a:pPr algn="ctr"/>
            <a:r>
              <a:rPr lang="en-GB" sz="2000" dirty="0">
                <a:solidFill>
                  <a:srgbClr val="31B09C"/>
                </a:solidFill>
              </a:rPr>
              <a:t>n (number of facilities)</a:t>
            </a:r>
          </a:p>
        </p:txBody>
      </p:sp>
      <p:cxnSp>
        <p:nvCxnSpPr>
          <p:cNvPr id="65" name="Straight Arrow Connector 64">
            <a:extLst>
              <a:ext uri="{FF2B5EF4-FFF2-40B4-BE49-F238E27FC236}">
                <a16:creationId xmlns:a16="http://schemas.microsoft.com/office/drawing/2014/main" id="{431A1D2F-68E1-4D9E-AE41-65BE2D5FCE05}"/>
              </a:ext>
            </a:extLst>
          </p:cNvPr>
          <p:cNvCxnSpPr>
            <a:cxnSpLocks/>
          </p:cNvCxnSpPr>
          <p:nvPr/>
        </p:nvCxnSpPr>
        <p:spPr>
          <a:xfrm>
            <a:off x="10996981" y="1804871"/>
            <a:ext cx="0" cy="750581"/>
          </a:xfrm>
          <a:prstGeom prst="straightConnector1">
            <a:avLst/>
          </a:prstGeom>
          <a:ln w="38100">
            <a:solidFill>
              <a:srgbClr val="31B09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5978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22" presetClass="entr" presetSubtype="1"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up)">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30"/>
                                        </p:tgtEl>
                                      </p:cBhvr>
                                    </p:animEffect>
                                    <p:set>
                                      <p:cBhvr>
                                        <p:cTn id="31" dur="1" fill="hold">
                                          <p:stCondLst>
                                            <p:cond delay="499"/>
                                          </p:stCondLst>
                                        </p:cTn>
                                        <p:tgtEl>
                                          <p:spTgt spid="30"/>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22" presetClass="entr" presetSubtype="1"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up)">
                                      <p:cBhvr>
                                        <p:cTn id="41" dur="500"/>
                                        <p:tgtEl>
                                          <p:spTgt spid="3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38"/>
                                        </p:tgtEl>
                                      </p:cBhvr>
                                    </p:animEffect>
                                    <p:set>
                                      <p:cBhvr>
                                        <p:cTn id="46" dur="1" fill="hold">
                                          <p:stCondLst>
                                            <p:cond delay="499"/>
                                          </p:stCondLst>
                                        </p:cTn>
                                        <p:tgtEl>
                                          <p:spTgt spid="38"/>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32"/>
                                        </p:tgtEl>
                                      </p:cBhvr>
                                    </p:animEffect>
                                    <p:set>
                                      <p:cBhvr>
                                        <p:cTn id="49" dur="1" fill="hold">
                                          <p:stCondLst>
                                            <p:cond delay="499"/>
                                          </p:stCondLst>
                                        </p:cTn>
                                        <p:tgtEl>
                                          <p:spTgt spid="32"/>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37"/>
                                        </p:tgtEl>
                                      </p:cBhvr>
                                    </p:animEffect>
                                    <p:set>
                                      <p:cBhvr>
                                        <p:cTn id="52" dur="1" fill="hold">
                                          <p:stCondLst>
                                            <p:cond delay="499"/>
                                          </p:stCondLst>
                                        </p:cTn>
                                        <p:tgtEl>
                                          <p:spTgt spid="37"/>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22" presetClass="entr" presetSubtype="1" fill="hold"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up)">
                                      <p:cBhvr>
                                        <p:cTn id="62" dur="500"/>
                                        <p:tgtEl>
                                          <p:spTgt spid="45"/>
                                        </p:tgtEl>
                                      </p:cBhvr>
                                    </p:animEffect>
                                  </p:childTnLst>
                                </p:cTn>
                              </p:par>
                            </p:childTnLst>
                          </p:cTn>
                        </p:par>
                        <p:par>
                          <p:cTn id="63" fill="hold">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wipe(up)">
                                      <p:cBhvr>
                                        <p:cTn id="66" dur="500"/>
                                        <p:tgtEl>
                                          <p:spTgt spid="4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46"/>
                                        </p:tgtEl>
                                      </p:cBhvr>
                                    </p:animEffect>
                                    <p:set>
                                      <p:cBhvr>
                                        <p:cTn id="71" dur="1" fill="hold">
                                          <p:stCondLst>
                                            <p:cond delay="499"/>
                                          </p:stCondLst>
                                        </p:cTn>
                                        <p:tgtEl>
                                          <p:spTgt spid="46"/>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39"/>
                                        </p:tgtEl>
                                      </p:cBhvr>
                                    </p:animEffect>
                                    <p:set>
                                      <p:cBhvr>
                                        <p:cTn id="74" dur="1" fill="hold">
                                          <p:stCondLst>
                                            <p:cond delay="499"/>
                                          </p:stCondLst>
                                        </p:cTn>
                                        <p:tgtEl>
                                          <p:spTgt spid="39"/>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45"/>
                                        </p:tgtEl>
                                      </p:cBhvr>
                                    </p:animEffect>
                                    <p:set>
                                      <p:cBhvr>
                                        <p:cTn id="77" dur="1" fill="hold">
                                          <p:stCondLst>
                                            <p:cond delay="499"/>
                                          </p:stCondLst>
                                        </p:cTn>
                                        <p:tgtEl>
                                          <p:spTgt spid="45"/>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40"/>
                                        </p:tgtEl>
                                      </p:cBhvr>
                                    </p:animEffect>
                                    <p:set>
                                      <p:cBhvr>
                                        <p:cTn id="80" dur="1" fill="hold">
                                          <p:stCondLst>
                                            <p:cond delay="499"/>
                                          </p:stCondLst>
                                        </p:cTn>
                                        <p:tgtEl>
                                          <p:spTgt spid="40"/>
                                        </p:tgtEl>
                                        <p:attrNameLst>
                                          <p:attrName>style.visibility</p:attrName>
                                        </p:attrNameLst>
                                      </p:cBhvr>
                                      <p:to>
                                        <p:strVal val="hidden"/>
                                      </p:to>
                                    </p:se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500"/>
                                        <p:tgtEl>
                                          <p:spTgt spid="4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fade">
                                      <p:cBhvr>
                                        <p:cTn id="90" dur="500"/>
                                        <p:tgtEl>
                                          <p:spTgt spid="4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fade">
                                      <p:cBhvr>
                                        <p:cTn id="93" dur="500"/>
                                        <p:tgtEl>
                                          <p:spTgt spid="5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500"/>
                                        <p:tgtEl>
                                          <p:spTgt spid="55"/>
                                        </p:tgtEl>
                                      </p:cBhvr>
                                    </p:animEffect>
                                  </p:childTnLst>
                                </p:cTn>
                              </p:par>
                              <p:par>
                                <p:cTn id="97" presetID="10" presetClass="entr" presetSubtype="0" fill="hold" nodeType="withEffect">
                                  <p:stCondLst>
                                    <p:cond delay="0"/>
                                  </p:stCondLst>
                                  <p:childTnLst>
                                    <p:set>
                                      <p:cBhvr>
                                        <p:cTn id="98" dur="1" fill="hold">
                                          <p:stCondLst>
                                            <p:cond delay="0"/>
                                          </p:stCondLst>
                                        </p:cTn>
                                        <p:tgtEl>
                                          <p:spTgt spid="57"/>
                                        </p:tgtEl>
                                        <p:attrNameLst>
                                          <p:attrName>style.visibility</p:attrName>
                                        </p:attrNameLst>
                                      </p:cBhvr>
                                      <p:to>
                                        <p:strVal val="visible"/>
                                      </p:to>
                                    </p:set>
                                    <p:animEffect transition="in" filter="fade">
                                      <p:cBhvr>
                                        <p:cTn id="99" dur="500"/>
                                        <p:tgtEl>
                                          <p:spTgt spid="57"/>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grpId="2" nodeType="clickEffect">
                                  <p:stCondLst>
                                    <p:cond delay="0"/>
                                  </p:stCondLst>
                                  <p:childTnLst>
                                    <p:animEffect transition="out" filter="fade">
                                      <p:cBhvr>
                                        <p:cTn id="103" dur="500"/>
                                        <p:tgtEl>
                                          <p:spTgt spid="50"/>
                                        </p:tgtEl>
                                      </p:cBhvr>
                                    </p:animEffect>
                                    <p:set>
                                      <p:cBhvr>
                                        <p:cTn id="104" dur="1" fill="hold">
                                          <p:stCondLst>
                                            <p:cond delay="499"/>
                                          </p:stCondLst>
                                        </p:cTn>
                                        <p:tgtEl>
                                          <p:spTgt spid="50"/>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57"/>
                                        </p:tgtEl>
                                      </p:cBhvr>
                                    </p:animEffect>
                                    <p:set>
                                      <p:cBhvr>
                                        <p:cTn id="107" dur="1" fill="hold">
                                          <p:stCondLst>
                                            <p:cond delay="499"/>
                                          </p:stCondLst>
                                        </p:cTn>
                                        <p:tgtEl>
                                          <p:spTgt spid="57"/>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55"/>
                                        </p:tgtEl>
                                      </p:cBhvr>
                                    </p:animEffect>
                                    <p:set>
                                      <p:cBhvr>
                                        <p:cTn id="110" dur="1" fill="hold">
                                          <p:stCondLst>
                                            <p:cond delay="499"/>
                                          </p:stCondLst>
                                        </p:cTn>
                                        <p:tgtEl>
                                          <p:spTgt spid="55"/>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47"/>
                                        </p:tgtEl>
                                      </p:cBhvr>
                                    </p:animEffect>
                                    <p:set>
                                      <p:cBhvr>
                                        <p:cTn id="113" dur="1" fill="hold">
                                          <p:stCondLst>
                                            <p:cond delay="499"/>
                                          </p:stCondLst>
                                        </p:cTn>
                                        <p:tgtEl>
                                          <p:spTgt spid="47"/>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48"/>
                                        </p:tgtEl>
                                      </p:cBhvr>
                                    </p:animEffect>
                                    <p:set>
                                      <p:cBhvr>
                                        <p:cTn id="116" dur="1" fill="hold">
                                          <p:stCondLst>
                                            <p:cond delay="499"/>
                                          </p:stCondLst>
                                        </p:cTn>
                                        <p:tgtEl>
                                          <p:spTgt spid="48"/>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9"/>
                                        </p:tgtEl>
                                      </p:cBhvr>
                                    </p:animEffect>
                                    <p:set>
                                      <p:cBhvr>
                                        <p:cTn id="119" dur="1" fill="hold">
                                          <p:stCondLst>
                                            <p:cond delay="499"/>
                                          </p:stCondLst>
                                        </p:cTn>
                                        <p:tgtEl>
                                          <p:spTgt spid="49"/>
                                        </p:tgtEl>
                                        <p:attrNameLst>
                                          <p:attrName>style.visibility</p:attrName>
                                        </p:attrNameLst>
                                      </p:cBhvr>
                                      <p:to>
                                        <p:strVal val="hidden"/>
                                      </p:to>
                                    </p:set>
                                  </p:childTnLst>
                                </p:cTn>
                              </p:par>
                            </p:childTnLst>
                          </p:cTn>
                        </p:par>
                        <p:par>
                          <p:cTn id="120" fill="hold">
                            <p:stCondLst>
                              <p:cond delay="500"/>
                            </p:stCondLst>
                            <p:childTnLst>
                              <p:par>
                                <p:cTn id="121" presetID="10" presetClass="entr" presetSubtype="0" fill="hold" grpId="0" nodeType="after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fade">
                                      <p:cBhvr>
                                        <p:cTn id="123" dur="500"/>
                                        <p:tgtEl>
                                          <p:spTgt spid="5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62"/>
                                        </p:tgtEl>
                                        <p:attrNameLst>
                                          <p:attrName>style.visibility</p:attrName>
                                        </p:attrNameLst>
                                      </p:cBhvr>
                                      <p:to>
                                        <p:strVal val="visible"/>
                                      </p:to>
                                    </p:set>
                                    <p:animEffect transition="in" filter="fade">
                                      <p:cBhvr>
                                        <p:cTn id="126" dur="500"/>
                                        <p:tgtEl>
                                          <p:spTgt spid="6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60"/>
                                        </p:tgtEl>
                                        <p:attrNameLst>
                                          <p:attrName>style.visibility</p:attrName>
                                        </p:attrNameLst>
                                      </p:cBhvr>
                                      <p:to>
                                        <p:strVal val="visible"/>
                                      </p:to>
                                    </p:set>
                                    <p:animEffect transition="in" filter="fade">
                                      <p:cBhvr>
                                        <p:cTn id="129" dur="500"/>
                                        <p:tgtEl>
                                          <p:spTgt spid="60"/>
                                        </p:tgtEl>
                                      </p:cBhvr>
                                    </p:animEffect>
                                  </p:childTnLst>
                                </p:cTn>
                              </p:par>
                              <p:par>
                                <p:cTn id="130" presetID="10" presetClass="entr" presetSubtype="0" fill="hold" nodeType="withEffect">
                                  <p:stCondLst>
                                    <p:cond delay="0"/>
                                  </p:stCondLst>
                                  <p:childTnLst>
                                    <p:set>
                                      <p:cBhvr>
                                        <p:cTn id="131" dur="1" fill="hold">
                                          <p:stCondLst>
                                            <p:cond delay="0"/>
                                          </p:stCondLst>
                                        </p:cTn>
                                        <p:tgtEl>
                                          <p:spTgt spid="61"/>
                                        </p:tgtEl>
                                        <p:attrNameLst>
                                          <p:attrName>style.visibility</p:attrName>
                                        </p:attrNameLst>
                                      </p:cBhvr>
                                      <p:to>
                                        <p:strVal val="visible"/>
                                      </p:to>
                                    </p:set>
                                    <p:animEffect transition="in" filter="fade">
                                      <p:cBhvr>
                                        <p:cTn id="132" dur="500"/>
                                        <p:tgtEl>
                                          <p:spTgt spid="61"/>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xit" presetSubtype="0" fill="hold" grpId="1" nodeType="clickEffect">
                                  <p:stCondLst>
                                    <p:cond delay="0"/>
                                  </p:stCondLst>
                                  <p:childTnLst>
                                    <p:animEffect transition="out" filter="fade">
                                      <p:cBhvr>
                                        <p:cTn id="136" dur="500"/>
                                        <p:tgtEl>
                                          <p:spTgt spid="62"/>
                                        </p:tgtEl>
                                      </p:cBhvr>
                                    </p:animEffect>
                                    <p:set>
                                      <p:cBhvr>
                                        <p:cTn id="137" dur="1" fill="hold">
                                          <p:stCondLst>
                                            <p:cond delay="499"/>
                                          </p:stCondLst>
                                        </p:cTn>
                                        <p:tgtEl>
                                          <p:spTgt spid="62"/>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59"/>
                                        </p:tgtEl>
                                      </p:cBhvr>
                                    </p:animEffect>
                                    <p:set>
                                      <p:cBhvr>
                                        <p:cTn id="140" dur="1" fill="hold">
                                          <p:stCondLst>
                                            <p:cond delay="499"/>
                                          </p:stCondLst>
                                        </p:cTn>
                                        <p:tgtEl>
                                          <p:spTgt spid="59"/>
                                        </p:tgtEl>
                                        <p:attrNameLst>
                                          <p:attrName>style.visibility</p:attrName>
                                        </p:attrNameLst>
                                      </p:cBhvr>
                                      <p:to>
                                        <p:strVal val="hidden"/>
                                      </p:to>
                                    </p:set>
                                  </p:childTnLst>
                                </p:cTn>
                              </p:par>
                              <p:par>
                                <p:cTn id="141" presetID="10" presetClass="exit" presetSubtype="0" fill="hold" grpId="1" nodeType="withEffect">
                                  <p:stCondLst>
                                    <p:cond delay="0"/>
                                  </p:stCondLst>
                                  <p:childTnLst>
                                    <p:animEffect transition="out" filter="fade">
                                      <p:cBhvr>
                                        <p:cTn id="142" dur="500"/>
                                        <p:tgtEl>
                                          <p:spTgt spid="60"/>
                                        </p:tgtEl>
                                      </p:cBhvr>
                                    </p:animEffect>
                                    <p:set>
                                      <p:cBhvr>
                                        <p:cTn id="143" dur="1" fill="hold">
                                          <p:stCondLst>
                                            <p:cond delay="499"/>
                                          </p:stCondLst>
                                        </p:cTn>
                                        <p:tgtEl>
                                          <p:spTgt spid="60"/>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1"/>
                                        </p:tgtEl>
                                      </p:cBhvr>
                                    </p:animEffect>
                                    <p:set>
                                      <p:cBhvr>
                                        <p:cTn id="146" dur="1" fill="hold">
                                          <p:stCondLst>
                                            <p:cond delay="499"/>
                                          </p:stCondLst>
                                        </p:cTn>
                                        <p:tgtEl>
                                          <p:spTgt spid="61"/>
                                        </p:tgtEl>
                                        <p:attrNameLst>
                                          <p:attrName>style.visibility</p:attrName>
                                        </p:attrNameLst>
                                      </p:cBhvr>
                                      <p:to>
                                        <p:strVal val="hidden"/>
                                      </p:to>
                                    </p:set>
                                  </p:childTnLst>
                                </p:cTn>
                              </p:par>
                            </p:childTnLst>
                          </p:cTn>
                        </p:par>
                        <p:par>
                          <p:cTn id="147" fill="hold">
                            <p:stCondLst>
                              <p:cond delay="500"/>
                            </p:stCondLst>
                            <p:childTnLst>
                              <p:par>
                                <p:cTn id="148" presetID="10" presetClass="entr" presetSubtype="0" fill="hold" grpId="0" nodeType="afterEffect">
                                  <p:stCondLst>
                                    <p:cond delay="0"/>
                                  </p:stCondLst>
                                  <p:childTnLst>
                                    <p:set>
                                      <p:cBhvr>
                                        <p:cTn id="149" dur="1" fill="hold">
                                          <p:stCondLst>
                                            <p:cond delay="0"/>
                                          </p:stCondLst>
                                        </p:cTn>
                                        <p:tgtEl>
                                          <p:spTgt spid="63"/>
                                        </p:tgtEl>
                                        <p:attrNameLst>
                                          <p:attrName>style.visibility</p:attrName>
                                        </p:attrNameLst>
                                      </p:cBhvr>
                                      <p:to>
                                        <p:strVal val="visible"/>
                                      </p:to>
                                    </p:set>
                                    <p:animEffect transition="in" filter="fade">
                                      <p:cBhvr>
                                        <p:cTn id="150" dur="500"/>
                                        <p:tgtEl>
                                          <p:spTgt spid="63"/>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64"/>
                                        </p:tgtEl>
                                        <p:attrNameLst>
                                          <p:attrName>style.visibility</p:attrName>
                                        </p:attrNameLst>
                                      </p:cBhvr>
                                      <p:to>
                                        <p:strVal val="visible"/>
                                      </p:to>
                                    </p:set>
                                    <p:animEffect transition="in" filter="fade">
                                      <p:cBhvr>
                                        <p:cTn id="153" dur="500"/>
                                        <p:tgtEl>
                                          <p:spTgt spid="64"/>
                                        </p:tgtEl>
                                      </p:cBhvr>
                                    </p:animEffect>
                                  </p:childTnLst>
                                </p:cTn>
                              </p:par>
                              <p:par>
                                <p:cTn id="154" presetID="22" presetClass="entr" presetSubtype="1" fill="hold" nodeType="withEffect">
                                  <p:stCondLst>
                                    <p:cond delay="0"/>
                                  </p:stCondLst>
                                  <p:childTnLst>
                                    <p:set>
                                      <p:cBhvr>
                                        <p:cTn id="155" dur="1" fill="hold">
                                          <p:stCondLst>
                                            <p:cond delay="0"/>
                                          </p:stCondLst>
                                        </p:cTn>
                                        <p:tgtEl>
                                          <p:spTgt spid="65"/>
                                        </p:tgtEl>
                                        <p:attrNameLst>
                                          <p:attrName>style.visibility</p:attrName>
                                        </p:attrNameLst>
                                      </p:cBhvr>
                                      <p:to>
                                        <p:strVal val="visible"/>
                                      </p:to>
                                    </p:set>
                                    <p:animEffect transition="in" filter="wipe(up)">
                                      <p:cBhvr>
                                        <p:cTn id="156" dur="500"/>
                                        <p:tgtEl>
                                          <p:spTgt spid="65"/>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xit" presetSubtype="0" fill="hold" grpId="1" nodeType="clickEffect">
                                  <p:stCondLst>
                                    <p:cond delay="0"/>
                                  </p:stCondLst>
                                  <p:childTnLst>
                                    <p:animEffect transition="out" filter="fade">
                                      <p:cBhvr>
                                        <p:cTn id="160" dur="500"/>
                                        <p:tgtEl>
                                          <p:spTgt spid="63"/>
                                        </p:tgtEl>
                                      </p:cBhvr>
                                    </p:animEffect>
                                    <p:set>
                                      <p:cBhvr>
                                        <p:cTn id="161" dur="1" fill="hold">
                                          <p:stCondLst>
                                            <p:cond delay="499"/>
                                          </p:stCondLst>
                                        </p:cTn>
                                        <p:tgtEl>
                                          <p:spTgt spid="63"/>
                                        </p:tgtEl>
                                        <p:attrNameLst>
                                          <p:attrName>style.visibility</p:attrName>
                                        </p:attrNameLst>
                                      </p:cBhvr>
                                      <p:to>
                                        <p:strVal val="hidden"/>
                                      </p:to>
                                    </p:set>
                                  </p:childTnLst>
                                </p:cTn>
                              </p:par>
                              <p:par>
                                <p:cTn id="162" presetID="10" presetClass="exit" presetSubtype="0" fill="hold" grpId="1" nodeType="withEffect">
                                  <p:stCondLst>
                                    <p:cond delay="0"/>
                                  </p:stCondLst>
                                  <p:childTnLst>
                                    <p:animEffect transition="out" filter="fade">
                                      <p:cBhvr>
                                        <p:cTn id="163" dur="500"/>
                                        <p:tgtEl>
                                          <p:spTgt spid="64"/>
                                        </p:tgtEl>
                                      </p:cBhvr>
                                    </p:animEffect>
                                    <p:set>
                                      <p:cBhvr>
                                        <p:cTn id="164" dur="1" fill="hold">
                                          <p:stCondLst>
                                            <p:cond delay="499"/>
                                          </p:stCondLst>
                                        </p:cTn>
                                        <p:tgtEl>
                                          <p:spTgt spid="64"/>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65"/>
                                        </p:tgtEl>
                                      </p:cBhvr>
                                    </p:animEffect>
                                    <p:set>
                                      <p:cBhvr>
                                        <p:cTn id="167"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1" grpId="0" animBg="1"/>
      <p:bldP spid="31" grpId="1" animBg="1"/>
      <p:bldP spid="32" grpId="0"/>
      <p:bldP spid="32" grpId="1"/>
      <p:bldP spid="38" grpId="0" animBg="1"/>
      <p:bldP spid="38" grpId="1" animBg="1"/>
      <p:bldP spid="39" grpId="0"/>
      <p:bldP spid="39" grpId="1"/>
      <p:bldP spid="40" grpId="0" animBg="1"/>
      <p:bldP spid="40" grpId="1" animBg="1"/>
      <p:bldP spid="46" grpId="0" animBg="1"/>
      <p:bldP spid="46" grpId="1" animBg="1"/>
      <p:bldP spid="47" grpId="0" animBg="1"/>
      <p:bldP spid="47" grpId="1" animBg="1"/>
      <p:bldP spid="48" grpId="0" animBg="1"/>
      <p:bldP spid="48" grpId="1" animBg="1"/>
      <p:bldP spid="49" grpId="0" animBg="1"/>
      <p:bldP spid="49" grpId="1" animBg="1"/>
      <p:bldP spid="55" grpId="0" animBg="1"/>
      <p:bldP spid="55" grpId="1" animBg="1"/>
      <p:bldP spid="50" grpId="0" animBg="1"/>
      <p:bldP spid="50" grpId="2" animBg="1"/>
      <p:bldP spid="59" grpId="0" animBg="1"/>
      <p:bldP spid="59" grpId="1" animBg="1"/>
      <p:bldP spid="60" grpId="0" animBg="1"/>
      <p:bldP spid="60" grpId="1" animBg="1"/>
      <p:bldP spid="62" grpId="0" animBg="1"/>
      <p:bldP spid="62" grpId="1" animBg="1"/>
      <p:bldP spid="63" grpId="0" animBg="1"/>
      <p:bldP spid="63" grpId="1" animBg="1"/>
      <p:bldP spid="64" grpId="0"/>
      <p:bldP spid="6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header">
            <a:extLst>
              <a:ext uri="{FF2B5EF4-FFF2-40B4-BE49-F238E27FC236}">
                <a16:creationId xmlns:a16="http://schemas.microsoft.com/office/drawing/2014/main" id="{84D8390B-55BB-DC68-6C38-234C5F4C2E56}"/>
              </a:ext>
            </a:extLst>
          </p:cNvPr>
          <p:cNvGrpSpPr/>
          <p:nvPr/>
        </p:nvGrpSpPr>
        <p:grpSpPr>
          <a:xfrm>
            <a:off x="-1235" y="-815"/>
            <a:ext cx="10849857" cy="611122"/>
            <a:chOff x="-1235" y="-815"/>
            <a:chExt cx="10849857" cy="611122"/>
          </a:xfrm>
        </p:grpSpPr>
        <p:sp>
          <p:nvSpPr>
            <p:cNvPr id="43" name="TextBox 42">
              <a:extLst>
                <a:ext uri="{FF2B5EF4-FFF2-40B4-BE49-F238E27FC236}">
                  <a16:creationId xmlns:a16="http://schemas.microsoft.com/office/drawing/2014/main" id="{DAD478BE-FBDA-DC64-8558-B8C0FB8235B4}"/>
                </a:ext>
              </a:extLst>
            </p:cNvPr>
            <p:cNvSpPr txBox="1"/>
            <p:nvPr/>
          </p:nvSpPr>
          <p:spPr>
            <a:xfrm>
              <a:off x="734150" y="21600"/>
              <a:ext cx="10114472" cy="584775"/>
            </a:xfrm>
            <a:prstGeom prst="rect">
              <a:avLst/>
            </a:prstGeom>
            <a:noFill/>
          </p:spPr>
          <p:txBody>
            <a:bodyPr wrap="square">
              <a:spAutoFit/>
            </a:bodyPr>
            <a:lstStyle/>
            <a:p>
              <a:r>
                <a:rPr lang="en-GB" sz="3200" dirty="0">
                  <a:solidFill>
                    <a:srgbClr val="595959"/>
                  </a:solidFill>
                </a:rPr>
                <a:t>2. Understanding what the data reveal</a:t>
              </a:r>
            </a:p>
          </p:txBody>
        </p:sp>
        <p:pic>
          <p:nvPicPr>
            <p:cNvPr id="44" name="Picture 43">
              <a:extLst>
                <a:ext uri="{FF2B5EF4-FFF2-40B4-BE49-F238E27FC236}">
                  <a16:creationId xmlns:a16="http://schemas.microsoft.com/office/drawing/2014/main" id="{2BBCD590-2449-7FDC-111E-501E5119FF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28" name="grid1">
            <a:extLst>
              <a:ext uri="{FF2B5EF4-FFF2-40B4-BE49-F238E27FC236}">
                <a16:creationId xmlns:a16="http://schemas.microsoft.com/office/drawing/2014/main" id="{B5C4B6B8-6A33-4A61-912E-A44FEBBA8D74}"/>
              </a:ext>
            </a:extLst>
          </p:cNvPr>
          <p:cNvSpPr txBox="1"/>
          <p:nvPr/>
        </p:nvSpPr>
        <p:spPr>
          <a:xfrm>
            <a:off x="839722" y="1251511"/>
            <a:ext cx="5360074" cy="4624288"/>
          </a:xfrm>
          <a:prstGeom prst="rect">
            <a:avLst/>
          </a:prstGeom>
          <a:solidFill>
            <a:srgbClr val="CBEBE6"/>
          </a:solidFill>
        </p:spPr>
        <p:txBody>
          <a:bodyPr vert="horz" wrap="square" lIns="180000" tIns="180000" rIns="180000" bIns="180000" rtlCol="0" anchor="t">
            <a:noAutofit/>
          </a:bodyPr>
          <a:lstStyle>
            <a:lvl1pPr algn="r">
              <a:lnSpc>
                <a:spcPct val="90000"/>
              </a:lnSpc>
              <a:spcBef>
                <a:spcPct val="0"/>
              </a:spcBef>
              <a:buNone/>
              <a:defRPr sz="4400">
                <a:solidFill>
                  <a:schemeClr val="bg1"/>
                </a:solidFill>
                <a:latin typeface="+mj-lt"/>
                <a:ea typeface="+mj-ea"/>
                <a:cs typeface="+mj-cs"/>
              </a:defRPr>
            </a:lvl1pPr>
          </a:lstStyle>
          <a:p>
            <a:pPr algn="l">
              <a:lnSpc>
                <a:spcPct val="100000"/>
              </a:lnSpc>
              <a:spcAft>
                <a:spcPts val="1200"/>
              </a:spcAft>
            </a:pPr>
            <a:r>
              <a:rPr lang="en-GB" sz="2400" b="1" dirty="0">
                <a:solidFill>
                  <a:schemeClr val="tx1">
                    <a:lumMod val="65000"/>
                    <a:lumOff val="35000"/>
                  </a:schemeClr>
                </a:solidFill>
              </a:rPr>
              <a:t>Stage 2</a:t>
            </a:r>
          </a:p>
          <a:p>
            <a:pPr algn="l"/>
            <a:r>
              <a:rPr lang="en-GB" sz="2400" dirty="0">
                <a:solidFill>
                  <a:schemeClr val="tx1">
                    <a:lumMod val="65000"/>
                    <a:lumOff val="35000"/>
                  </a:schemeClr>
                </a:solidFill>
              </a:rPr>
              <a:t>Understanding what the data reveal</a:t>
            </a:r>
          </a:p>
        </p:txBody>
      </p:sp>
      <p:sp>
        <p:nvSpPr>
          <p:cNvPr id="29" name="grid2">
            <a:extLst>
              <a:ext uri="{FF2B5EF4-FFF2-40B4-BE49-F238E27FC236}">
                <a16:creationId xmlns:a16="http://schemas.microsoft.com/office/drawing/2014/main" id="{95572B67-2BA1-442F-B96D-B3BAFA9A47C6}"/>
              </a:ext>
            </a:extLst>
          </p:cNvPr>
          <p:cNvSpPr txBox="1"/>
          <p:nvPr/>
        </p:nvSpPr>
        <p:spPr>
          <a:xfrm>
            <a:off x="6199796" y="1251511"/>
            <a:ext cx="5360074" cy="4630615"/>
          </a:xfrm>
          <a:prstGeom prst="rect">
            <a:avLst/>
          </a:prstGeom>
          <a:solidFill>
            <a:srgbClr val="C7DDF1"/>
          </a:solidFill>
        </p:spPr>
        <p:txBody>
          <a:bodyPr vert="horz" wrap="square" lIns="91440" tIns="45720" rIns="91440" bIns="45720" rtlCol="0" anchor="ctr">
            <a:noAutofit/>
          </a:bodyPr>
          <a:lstStyle>
            <a:lvl1pPr algn="r">
              <a:lnSpc>
                <a:spcPct val="90000"/>
              </a:lnSpc>
              <a:spcBef>
                <a:spcPct val="0"/>
              </a:spcBef>
              <a:buNone/>
              <a:defRPr sz="4400">
                <a:solidFill>
                  <a:schemeClr val="bg1"/>
                </a:solidFill>
                <a:latin typeface="+mj-lt"/>
                <a:ea typeface="+mj-ea"/>
                <a:cs typeface="+mj-cs"/>
              </a:defRPr>
            </a:lvl1pPr>
          </a:lstStyle>
          <a:p>
            <a:pPr algn="ctr"/>
            <a:endParaRPr lang="en-GB" sz="2400" dirty="0">
              <a:solidFill>
                <a:schemeClr val="tx1">
                  <a:lumMod val="65000"/>
                  <a:lumOff val="35000"/>
                </a:schemeClr>
              </a:solidFill>
            </a:endParaRPr>
          </a:p>
        </p:txBody>
      </p:sp>
      <p:sp>
        <p:nvSpPr>
          <p:cNvPr id="40" name="text01">
            <a:extLst>
              <a:ext uri="{FF2B5EF4-FFF2-40B4-BE49-F238E27FC236}">
                <a16:creationId xmlns:a16="http://schemas.microsoft.com/office/drawing/2014/main" id="{CBE1C87D-66C2-4D81-AEEB-191DD2EA3AE8}"/>
              </a:ext>
            </a:extLst>
          </p:cNvPr>
          <p:cNvSpPr txBox="1"/>
          <p:nvPr/>
        </p:nvSpPr>
        <p:spPr>
          <a:xfrm>
            <a:off x="7163854" y="1651947"/>
            <a:ext cx="3418654"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indicator names</a:t>
            </a:r>
          </a:p>
        </p:txBody>
      </p:sp>
      <p:sp>
        <p:nvSpPr>
          <p:cNvPr id="41" name="text02">
            <a:extLst>
              <a:ext uri="{FF2B5EF4-FFF2-40B4-BE49-F238E27FC236}">
                <a16:creationId xmlns:a16="http://schemas.microsoft.com/office/drawing/2014/main" id="{DE7C6786-5C51-4D6E-AB52-1D692EEBF509}"/>
              </a:ext>
            </a:extLst>
          </p:cNvPr>
          <p:cNvSpPr txBox="1"/>
          <p:nvPr/>
        </p:nvSpPr>
        <p:spPr>
          <a:xfrm>
            <a:off x="7163854" y="2247516"/>
            <a:ext cx="4528729"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indices</a:t>
            </a:r>
          </a:p>
        </p:txBody>
      </p:sp>
      <p:sp>
        <p:nvSpPr>
          <p:cNvPr id="45" name="text03">
            <a:extLst>
              <a:ext uri="{FF2B5EF4-FFF2-40B4-BE49-F238E27FC236}">
                <a16:creationId xmlns:a16="http://schemas.microsoft.com/office/drawing/2014/main" id="{9EBEB7A8-D1F5-4579-92F9-24EF95546166}"/>
              </a:ext>
            </a:extLst>
          </p:cNvPr>
          <p:cNvSpPr txBox="1"/>
          <p:nvPr/>
        </p:nvSpPr>
        <p:spPr>
          <a:xfrm>
            <a:off x="7199457" y="2843085"/>
            <a:ext cx="426750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individual indicators</a:t>
            </a:r>
          </a:p>
        </p:txBody>
      </p:sp>
      <p:sp>
        <p:nvSpPr>
          <p:cNvPr id="49" name="text04">
            <a:extLst>
              <a:ext uri="{FF2B5EF4-FFF2-40B4-BE49-F238E27FC236}">
                <a16:creationId xmlns:a16="http://schemas.microsoft.com/office/drawing/2014/main" id="{F39D498A-F4F9-40EF-9ACE-B97631F77212}"/>
              </a:ext>
            </a:extLst>
          </p:cNvPr>
          <p:cNvSpPr txBox="1"/>
          <p:nvPr/>
        </p:nvSpPr>
        <p:spPr>
          <a:xfrm>
            <a:off x="7190421" y="3438654"/>
            <a:ext cx="4267507" cy="428002"/>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patterns</a:t>
            </a:r>
          </a:p>
        </p:txBody>
      </p:sp>
      <p:sp>
        <p:nvSpPr>
          <p:cNvPr id="50" name="text05">
            <a:extLst>
              <a:ext uri="{FF2B5EF4-FFF2-40B4-BE49-F238E27FC236}">
                <a16:creationId xmlns:a16="http://schemas.microsoft.com/office/drawing/2014/main" id="{9C26623C-B4C7-4B6E-B718-0B09886D30CD}"/>
              </a:ext>
            </a:extLst>
          </p:cNvPr>
          <p:cNvSpPr txBox="1"/>
          <p:nvPr/>
        </p:nvSpPr>
        <p:spPr>
          <a:xfrm>
            <a:off x="7190421" y="4034223"/>
            <a:ext cx="4190940"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linkages between related tables</a:t>
            </a:r>
          </a:p>
        </p:txBody>
      </p:sp>
      <p:sp>
        <p:nvSpPr>
          <p:cNvPr id="51" name="text06">
            <a:extLst>
              <a:ext uri="{FF2B5EF4-FFF2-40B4-BE49-F238E27FC236}">
                <a16:creationId xmlns:a16="http://schemas.microsoft.com/office/drawing/2014/main" id="{D6C827AA-CEF6-42DB-9DCC-1D13BD2A7773}"/>
              </a:ext>
            </a:extLst>
          </p:cNvPr>
          <p:cNvSpPr txBox="1"/>
          <p:nvPr/>
        </p:nvSpPr>
        <p:spPr>
          <a:xfrm>
            <a:off x="7153873" y="4962191"/>
            <a:ext cx="4325742" cy="760401"/>
          </a:xfrm>
          <a:prstGeom prst="rect">
            <a:avLst/>
          </a:prstGeom>
        </p:spPr>
        <p:txBody>
          <a:bodyPr vert="horz" wrap="square" lIns="91440" tIns="45720" rIns="91440" bIns="45720" rtlCol="0" anchor="t">
            <a:spAutoFit/>
          </a:bodyPr>
          <a:lstStyle>
            <a:lvl1pPr algn="r">
              <a:lnSpc>
                <a:spcPct val="90000"/>
              </a:lnSpc>
              <a:spcBef>
                <a:spcPct val="0"/>
              </a:spcBef>
              <a:buNone/>
              <a:defRPr sz="4400">
                <a:solidFill>
                  <a:schemeClr val="bg1"/>
                </a:solidFill>
                <a:latin typeface="+mj-lt"/>
                <a:ea typeface="+mj-ea"/>
                <a:cs typeface="+mj-cs"/>
              </a:defRPr>
            </a:lvl1pPr>
          </a:lstStyle>
          <a:p>
            <a:pPr algn="l"/>
            <a:r>
              <a:rPr lang="en-GB" sz="2400" dirty="0">
                <a:solidFill>
                  <a:schemeClr val="tx1">
                    <a:lumMod val="65000"/>
                    <a:lumOff val="35000"/>
                  </a:schemeClr>
                </a:solidFill>
              </a:rPr>
              <a:t>linkages across the service delivery system</a:t>
            </a:r>
          </a:p>
        </p:txBody>
      </p:sp>
      <p:sp>
        <p:nvSpPr>
          <p:cNvPr id="38" name="number">
            <a:extLst>
              <a:ext uri="{FF2B5EF4-FFF2-40B4-BE49-F238E27FC236}">
                <a16:creationId xmlns:a16="http://schemas.microsoft.com/office/drawing/2014/main" id="{08953DFB-C962-446F-B1CC-8D3E3E9A5E67}"/>
              </a:ext>
            </a:extLst>
          </p:cNvPr>
          <p:cNvSpPr txBox="1"/>
          <p:nvPr/>
        </p:nvSpPr>
        <p:spPr>
          <a:xfrm>
            <a:off x="6535781" y="1651947"/>
            <a:ext cx="654640" cy="428002"/>
          </a:xfrm>
          <a:prstGeom prst="rect">
            <a:avLst/>
          </a:prstGeom>
        </p:spPr>
        <p:txBody>
          <a:bodyPr vert="horz" wrap="square" lIns="91440" tIns="45720" rIns="91440" bIns="45720" rtlCol="0" anchor="t">
            <a:spAutoFit/>
          </a:bodyPr>
          <a:lstStyle>
            <a:defPPr>
              <a:defRPr lang="en-US"/>
            </a:defPPr>
            <a:lvl1pPr>
              <a:lnSpc>
                <a:spcPct val="90000"/>
              </a:lnSpc>
              <a:spcBef>
                <a:spcPct val="0"/>
              </a:spcBef>
              <a:buNone/>
              <a:defRPr sz="2400">
                <a:solidFill>
                  <a:schemeClr val="tx1">
                    <a:lumMod val="65000"/>
                    <a:lumOff val="35000"/>
                  </a:schemeClr>
                </a:solidFill>
                <a:latin typeface="+mj-lt"/>
                <a:ea typeface="+mj-ea"/>
                <a:cs typeface="+mj-cs"/>
              </a:defRPr>
            </a:lvl1pPr>
          </a:lstStyle>
          <a:p>
            <a:r>
              <a:rPr lang="en-GB" b="1" dirty="0">
                <a:solidFill>
                  <a:srgbClr val="31B09C"/>
                </a:solidFill>
              </a:rPr>
              <a:t>2.1</a:t>
            </a:r>
          </a:p>
        </p:txBody>
      </p:sp>
      <p:sp>
        <p:nvSpPr>
          <p:cNvPr id="39" name="number">
            <a:extLst>
              <a:ext uri="{FF2B5EF4-FFF2-40B4-BE49-F238E27FC236}">
                <a16:creationId xmlns:a16="http://schemas.microsoft.com/office/drawing/2014/main" id="{163DACFA-9C76-4239-9F07-183BB5DF757C}"/>
              </a:ext>
            </a:extLst>
          </p:cNvPr>
          <p:cNvSpPr txBox="1"/>
          <p:nvPr/>
        </p:nvSpPr>
        <p:spPr>
          <a:xfrm>
            <a:off x="6544817" y="2247516"/>
            <a:ext cx="654640" cy="428002"/>
          </a:xfrm>
          <a:prstGeom prst="rect">
            <a:avLst/>
          </a:prstGeom>
        </p:spPr>
        <p:txBody>
          <a:bodyPr vert="horz" wrap="square" lIns="91440" tIns="45720" rIns="91440" bIns="45720" rtlCol="0" anchor="t">
            <a:spAutoFit/>
          </a:bodyPr>
          <a:lstStyle>
            <a:defPPr>
              <a:defRPr lang="en-US"/>
            </a:defPPr>
            <a:lvl1pPr>
              <a:lnSpc>
                <a:spcPct val="90000"/>
              </a:lnSpc>
              <a:spcBef>
                <a:spcPct val="0"/>
              </a:spcBef>
              <a:buNone/>
              <a:defRPr sz="2400">
                <a:solidFill>
                  <a:schemeClr val="tx1">
                    <a:lumMod val="65000"/>
                    <a:lumOff val="35000"/>
                  </a:schemeClr>
                </a:solidFill>
                <a:latin typeface="+mj-lt"/>
                <a:ea typeface="+mj-ea"/>
                <a:cs typeface="+mj-cs"/>
              </a:defRPr>
            </a:lvl1pPr>
          </a:lstStyle>
          <a:p>
            <a:r>
              <a:rPr lang="en-GB" b="1" dirty="0">
                <a:solidFill>
                  <a:srgbClr val="31B09C"/>
                </a:solidFill>
              </a:rPr>
              <a:t>2.2</a:t>
            </a:r>
          </a:p>
        </p:txBody>
      </p:sp>
      <p:sp>
        <p:nvSpPr>
          <p:cNvPr id="46" name="number">
            <a:extLst>
              <a:ext uri="{FF2B5EF4-FFF2-40B4-BE49-F238E27FC236}">
                <a16:creationId xmlns:a16="http://schemas.microsoft.com/office/drawing/2014/main" id="{92B779AE-F8E2-4FFD-8E06-72498EC501B1}"/>
              </a:ext>
            </a:extLst>
          </p:cNvPr>
          <p:cNvSpPr txBox="1"/>
          <p:nvPr/>
        </p:nvSpPr>
        <p:spPr>
          <a:xfrm>
            <a:off x="6544817" y="2843085"/>
            <a:ext cx="654640" cy="428002"/>
          </a:xfrm>
          <a:prstGeom prst="rect">
            <a:avLst/>
          </a:prstGeom>
        </p:spPr>
        <p:txBody>
          <a:bodyPr vert="horz" wrap="square" lIns="91440" tIns="45720" rIns="91440" bIns="45720" rtlCol="0" anchor="t">
            <a:spAutoFit/>
          </a:bodyPr>
          <a:lstStyle>
            <a:defPPr>
              <a:defRPr lang="en-US"/>
            </a:defPPr>
            <a:lvl1pPr>
              <a:lnSpc>
                <a:spcPct val="90000"/>
              </a:lnSpc>
              <a:spcBef>
                <a:spcPct val="0"/>
              </a:spcBef>
              <a:buNone/>
              <a:defRPr sz="2400">
                <a:solidFill>
                  <a:schemeClr val="tx1">
                    <a:lumMod val="65000"/>
                    <a:lumOff val="35000"/>
                  </a:schemeClr>
                </a:solidFill>
                <a:latin typeface="+mj-lt"/>
                <a:ea typeface="+mj-ea"/>
                <a:cs typeface="+mj-cs"/>
              </a:defRPr>
            </a:lvl1pPr>
          </a:lstStyle>
          <a:p>
            <a:r>
              <a:rPr lang="en-GB" b="1" dirty="0">
                <a:solidFill>
                  <a:srgbClr val="31B09C"/>
                </a:solidFill>
              </a:rPr>
              <a:t>2.3</a:t>
            </a:r>
          </a:p>
        </p:txBody>
      </p:sp>
      <p:sp>
        <p:nvSpPr>
          <p:cNvPr id="47" name="number">
            <a:extLst>
              <a:ext uri="{FF2B5EF4-FFF2-40B4-BE49-F238E27FC236}">
                <a16:creationId xmlns:a16="http://schemas.microsoft.com/office/drawing/2014/main" id="{AF368152-E30A-4A5B-B609-B4BC8562D111}"/>
              </a:ext>
            </a:extLst>
          </p:cNvPr>
          <p:cNvSpPr txBox="1"/>
          <p:nvPr/>
        </p:nvSpPr>
        <p:spPr>
          <a:xfrm>
            <a:off x="6544817" y="3438654"/>
            <a:ext cx="654640" cy="428002"/>
          </a:xfrm>
          <a:prstGeom prst="rect">
            <a:avLst/>
          </a:prstGeom>
        </p:spPr>
        <p:txBody>
          <a:bodyPr vert="horz" wrap="square" lIns="91440" tIns="45720" rIns="91440" bIns="45720" rtlCol="0" anchor="t">
            <a:spAutoFit/>
          </a:bodyPr>
          <a:lstStyle>
            <a:defPPr>
              <a:defRPr lang="en-US"/>
            </a:defPPr>
            <a:lvl1pPr>
              <a:lnSpc>
                <a:spcPct val="90000"/>
              </a:lnSpc>
              <a:spcBef>
                <a:spcPct val="0"/>
              </a:spcBef>
              <a:buNone/>
              <a:defRPr sz="2400">
                <a:solidFill>
                  <a:schemeClr val="tx1">
                    <a:lumMod val="65000"/>
                    <a:lumOff val="35000"/>
                  </a:schemeClr>
                </a:solidFill>
                <a:latin typeface="+mj-lt"/>
                <a:ea typeface="+mj-ea"/>
                <a:cs typeface="+mj-cs"/>
              </a:defRPr>
            </a:lvl1pPr>
          </a:lstStyle>
          <a:p>
            <a:r>
              <a:rPr lang="en-GB" b="1" dirty="0">
                <a:solidFill>
                  <a:srgbClr val="31B09C"/>
                </a:solidFill>
              </a:rPr>
              <a:t>2.4</a:t>
            </a:r>
          </a:p>
        </p:txBody>
      </p:sp>
      <p:sp>
        <p:nvSpPr>
          <p:cNvPr id="48" name="number">
            <a:extLst>
              <a:ext uri="{FF2B5EF4-FFF2-40B4-BE49-F238E27FC236}">
                <a16:creationId xmlns:a16="http://schemas.microsoft.com/office/drawing/2014/main" id="{2BC11BB2-FFBF-4F9C-B550-CE27EFFCDFE4}"/>
              </a:ext>
            </a:extLst>
          </p:cNvPr>
          <p:cNvSpPr txBox="1"/>
          <p:nvPr/>
        </p:nvSpPr>
        <p:spPr>
          <a:xfrm>
            <a:off x="6553853" y="4034223"/>
            <a:ext cx="654640" cy="428002"/>
          </a:xfrm>
          <a:prstGeom prst="rect">
            <a:avLst/>
          </a:prstGeom>
        </p:spPr>
        <p:txBody>
          <a:bodyPr vert="horz" wrap="square" lIns="91440" tIns="45720" rIns="91440" bIns="45720" rtlCol="0" anchor="t">
            <a:spAutoFit/>
          </a:bodyPr>
          <a:lstStyle>
            <a:defPPr>
              <a:defRPr lang="en-US"/>
            </a:defPPr>
            <a:lvl1pPr>
              <a:lnSpc>
                <a:spcPct val="90000"/>
              </a:lnSpc>
              <a:spcBef>
                <a:spcPct val="0"/>
              </a:spcBef>
              <a:buNone/>
              <a:defRPr sz="2400">
                <a:solidFill>
                  <a:schemeClr val="tx1">
                    <a:lumMod val="65000"/>
                    <a:lumOff val="35000"/>
                  </a:schemeClr>
                </a:solidFill>
                <a:latin typeface="+mj-lt"/>
                <a:ea typeface="+mj-ea"/>
                <a:cs typeface="+mj-cs"/>
              </a:defRPr>
            </a:lvl1pPr>
          </a:lstStyle>
          <a:p>
            <a:r>
              <a:rPr lang="en-GB" b="1" dirty="0">
                <a:solidFill>
                  <a:srgbClr val="31B09C"/>
                </a:solidFill>
              </a:rPr>
              <a:t>2.5</a:t>
            </a:r>
          </a:p>
        </p:txBody>
      </p:sp>
      <p:sp>
        <p:nvSpPr>
          <p:cNvPr id="52" name="number">
            <a:extLst>
              <a:ext uri="{FF2B5EF4-FFF2-40B4-BE49-F238E27FC236}">
                <a16:creationId xmlns:a16="http://schemas.microsoft.com/office/drawing/2014/main" id="{C2A3A493-0B9A-41C7-9E33-43D30705CF80}"/>
              </a:ext>
            </a:extLst>
          </p:cNvPr>
          <p:cNvSpPr txBox="1"/>
          <p:nvPr/>
        </p:nvSpPr>
        <p:spPr>
          <a:xfrm>
            <a:off x="6553853" y="4962191"/>
            <a:ext cx="654640" cy="428002"/>
          </a:xfrm>
          <a:prstGeom prst="rect">
            <a:avLst/>
          </a:prstGeom>
        </p:spPr>
        <p:txBody>
          <a:bodyPr vert="horz" wrap="square" lIns="91440" tIns="45720" rIns="91440" bIns="45720" rtlCol="0" anchor="t">
            <a:spAutoFit/>
          </a:bodyPr>
          <a:lstStyle>
            <a:defPPr>
              <a:defRPr lang="en-US"/>
            </a:defPPr>
            <a:lvl1pPr>
              <a:lnSpc>
                <a:spcPct val="90000"/>
              </a:lnSpc>
              <a:spcBef>
                <a:spcPct val="0"/>
              </a:spcBef>
              <a:buNone/>
              <a:defRPr sz="2400">
                <a:solidFill>
                  <a:schemeClr val="tx1">
                    <a:lumMod val="65000"/>
                    <a:lumOff val="35000"/>
                  </a:schemeClr>
                </a:solidFill>
                <a:latin typeface="+mj-lt"/>
                <a:ea typeface="+mj-ea"/>
                <a:cs typeface="+mj-cs"/>
              </a:defRPr>
            </a:lvl1pPr>
          </a:lstStyle>
          <a:p>
            <a:r>
              <a:rPr lang="en-GB" b="1" dirty="0">
                <a:solidFill>
                  <a:srgbClr val="31B09C"/>
                </a:solidFill>
              </a:rPr>
              <a:t>2.6</a:t>
            </a:r>
          </a:p>
        </p:txBody>
      </p:sp>
      <p:pic>
        <p:nvPicPr>
          <p:cNvPr id="3" name="Picture 2">
            <a:extLst>
              <a:ext uri="{FF2B5EF4-FFF2-40B4-BE49-F238E27FC236}">
                <a16:creationId xmlns:a16="http://schemas.microsoft.com/office/drawing/2014/main" id="{FC14091C-79EB-4C54-A358-B778BBC2B7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040" y="3068099"/>
            <a:ext cx="4757141" cy="2428383"/>
          </a:xfrm>
          <a:prstGeom prst="rect">
            <a:avLst/>
          </a:prstGeom>
        </p:spPr>
      </p:pic>
    </p:spTree>
    <p:custDataLst>
      <p:tags r:id="rId1"/>
    </p:custDataLst>
    <p:extLst>
      <p:ext uri="{BB962C8B-B14F-4D97-AF65-F5344CB8AC3E}">
        <p14:creationId xmlns:p14="http://schemas.microsoft.com/office/powerpoint/2010/main" val="28231941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fade">
                                      <p:cBhvr>
                                        <p:cTn id="66" dur="500"/>
                                        <p:tgtEl>
                                          <p:spTgt spid="52"/>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40" grpId="0"/>
      <p:bldP spid="41" grpId="0"/>
      <p:bldP spid="45" grpId="0"/>
      <p:bldP spid="49" grpId="0"/>
      <p:bldP spid="50" grpId="0"/>
      <p:bldP spid="51" grpId="0"/>
      <p:bldP spid="38" grpId="0"/>
      <p:bldP spid="39" grpId="0"/>
      <p:bldP spid="46" grpId="0"/>
      <p:bldP spid="47" grpId="0"/>
      <p:bldP spid="48" grpId="0"/>
      <p:bldP spid="5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64E8E2-DCCD-45C9-A3FE-E566053DB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5298"/>
            <a:ext cx="12192000" cy="4187244"/>
          </a:xfrm>
          <a:prstGeom prst="rect">
            <a:avLst/>
          </a:prstGeom>
        </p:spPr>
      </p:pic>
      <p:grpSp>
        <p:nvGrpSpPr>
          <p:cNvPr id="20" name="header">
            <a:extLst>
              <a:ext uri="{FF2B5EF4-FFF2-40B4-BE49-F238E27FC236}">
                <a16:creationId xmlns:a16="http://schemas.microsoft.com/office/drawing/2014/main" id="{70373A14-1263-4104-9872-99A88CB29CC6}"/>
              </a:ext>
            </a:extLst>
          </p:cNvPr>
          <p:cNvGrpSpPr/>
          <p:nvPr/>
        </p:nvGrpSpPr>
        <p:grpSpPr>
          <a:xfrm>
            <a:off x="-1235" y="-815"/>
            <a:ext cx="10754959" cy="611122"/>
            <a:chOff x="-1235" y="-815"/>
            <a:chExt cx="10754959" cy="611122"/>
          </a:xfrm>
        </p:grpSpPr>
        <p:sp>
          <p:nvSpPr>
            <p:cNvPr id="21" name="TextBox 20">
              <a:extLst>
                <a:ext uri="{FF2B5EF4-FFF2-40B4-BE49-F238E27FC236}">
                  <a16:creationId xmlns:a16="http://schemas.microsoft.com/office/drawing/2014/main" id="{6F565BEB-85ED-434A-8056-09BC37B79A07}"/>
                </a:ext>
              </a:extLst>
            </p:cNvPr>
            <p:cNvSpPr txBox="1"/>
            <p:nvPr/>
          </p:nvSpPr>
          <p:spPr>
            <a:xfrm>
              <a:off x="734149" y="21482"/>
              <a:ext cx="10019575" cy="584775"/>
            </a:xfrm>
            <a:prstGeom prst="rect">
              <a:avLst/>
            </a:prstGeom>
            <a:noFill/>
          </p:spPr>
          <p:txBody>
            <a:bodyPr wrap="square">
              <a:spAutoFit/>
            </a:bodyPr>
            <a:lstStyle/>
            <a:p>
              <a:r>
                <a:rPr lang="en-US" sz="3200" dirty="0">
                  <a:solidFill>
                    <a:srgbClr val="595959"/>
                  </a:solidFill>
                </a:rPr>
                <a:t>Indicator names</a:t>
              </a:r>
              <a:endParaRPr lang="en-GB" sz="3200" dirty="0">
                <a:solidFill>
                  <a:srgbClr val="595959"/>
                </a:solidFill>
              </a:endParaRPr>
            </a:p>
          </p:txBody>
        </p:sp>
        <p:pic>
          <p:nvPicPr>
            <p:cNvPr id="22" name="Picture 21">
              <a:extLst>
                <a:ext uri="{FF2B5EF4-FFF2-40B4-BE49-F238E27FC236}">
                  <a16:creationId xmlns:a16="http://schemas.microsoft.com/office/drawing/2014/main" id="{6DA57442-5578-41AA-82A2-A8681F4EF4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grpSp>
        <p:nvGrpSpPr>
          <p:cNvPr id="51" name="Group 50">
            <a:extLst>
              <a:ext uri="{FF2B5EF4-FFF2-40B4-BE49-F238E27FC236}">
                <a16:creationId xmlns:a16="http://schemas.microsoft.com/office/drawing/2014/main" id="{93849D5C-F122-402E-8889-2B3BF51CA9EC}"/>
              </a:ext>
            </a:extLst>
          </p:cNvPr>
          <p:cNvGrpSpPr/>
          <p:nvPr/>
        </p:nvGrpSpPr>
        <p:grpSpPr>
          <a:xfrm>
            <a:off x="881132" y="685722"/>
            <a:ext cx="8443842" cy="1796605"/>
            <a:chOff x="881132" y="685722"/>
            <a:chExt cx="8443842" cy="1796605"/>
          </a:xfrm>
        </p:grpSpPr>
        <p:sp>
          <p:nvSpPr>
            <p:cNvPr id="12" name="indicator names">
              <a:extLst>
                <a:ext uri="{FF2B5EF4-FFF2-40B4-BE49-F238E27FC236}">
                  <a16:creationId xmlns:a16="http://schemas.microsoft.com/office/drawing/2014/main" id="{89FBB831-7F91-4901-AD09-97AAA98DA0A3}"/>
                </a:ext>
              </a:extLst>
            </p:cNvPr>
            <p:cNvSpPr txBox="1"/>
            <p:nvPr/>
          </p:nvSpPr>
          <p:spPr>
            <a:xfrm>
              <a:off x="4446041" y="685722"/>
              <a:ext cx="2031787" cy="400110"/>
            </a:xfrm>
            <a:prstGeom prst="rect">
              <a:avLst/>
            </a:prstGeom>
            <a:noFill/>
          </p:spPr>
          <p:txBody>
            <a:bodyPr wrap="square" rtlCol="0">
              <a:spAutoFit/>
            </a:bodyPr>
            <a:lstStyle/>
            <a:p>
              <a:pPr algn="ctr"/>
              <a:r>
                <a:rPr lang="en-GB" sz="2000" dirty="0">
                  <a:solidFill>
                    <a:srgbClr val="31B09C"/>
                  </a:solidFill>
                </a:rPr>
                <a:t>Indicator names</a:t>
              </a:r>
            </a:p>
          </p:txBody>
        </p:sp>
        <p:grpSp>
          <p:nvGrpSpPr>
            <p:cNvPr id="50" name="Group 49">
              <a:extLst>
                <a:ext uri="{FF2B5EF4-FFF2-40B4-BE49-F238E27FC236}">
                  <a16:creationId xmlns:a16="http://schemas.microsoft.com/office/drawing/2014/main" id="{2E44FE0C-6E9D-46CD-AECA-EA4554D8D488}"/>
                </a:ext>
              </a:extLst>
            </p:cNvPr>
            <p:cNvGrpSpPr/>
            <p:nvPr/>
          </p:nvGrpSpPr>
          <p:grpSpPr>
            <a:xfrm>
              <a:off x="881132" y="1085832"/>
              <a:ext cx="8443842" cy="1396495"/>
              <a:chOff x="881132" y="1085832"/>
              <a:chExt cx="8443842" cy="1396495"/>
            </a:xfrm>
          </p:grpSpPr>
          <p:sp>
            <p:nvSpPr>
              <p:cNvPr id="13" name="bracket">
                <a:extLst>
                  <a:ext uri="{FF2B5EF4-FFF2-40B4-BE49-F238E27FC236}">
                    <a16:creationId xmlns:a16="http://schemas.microsoft.com/office/drawing/2014/main" id="{0B7E1759-A370-44C5-869F-88D099424B0C}"/>
                  </a:ext>
                </a:extLst>
              </p:cNvPr>
              <p:cNvSpPr/>
              <p:nvPr/>
            </p:nvSpPr>
            <p:spPr>
              <a:xfrm rot="5400000" flipH="1">
                <a:off x="5399952" y="1104436"/>
                <a:ext cx="139298" cy="2488945"/>
              </a:xfrm>
              <a:prstGeom prst="rightBracket">
                <a:avLst/>
              </a:prstGeom>
              <a:ln w="28575">
                <a:solidFill>
                  <a:srgbClr val="31B0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208FA597-66A5-4684-A68F-4690B4DBCF28}"/>
                  </a:ext>
                </a:extLst>
              </p:cNvPr>
              <p:cNvCxnSpPr>
                <a:cxnSpLocks/>
                <a:stCxn id="13" idx="2"/>
                <a:endCxn id="12" idx="2"/>
              </p:cNvCxnSpPr>
              <p:nvPr/>
            </p:nvCxnSpPr>
            <p:spPr>
              <a:xfrm flipH="1" flipV="1">
                <a:off x="5461935" y="1085832"/>
                <a:ext cx="7666" cy="1193428"/>
              </a:xfrm>
              <a:prstGeom prst="line">
                <a:avLst/>
              </a:prstGeom>
              <a:ln w="38100">
                <a:solidFill>
                  <a:srgbClr val="31B09C"/>
                </a:solidFill>
              </a:ln>
            </p:spPr>
            <p:style>
              <a:lnRef idx="1">
                <a:schemeClr val="accent1"/>
              </a:lnRef>
              <a:fillRef idx="0">
                <a:schemeClr val="accent1"/>
              </a:fillRef>
              <a:effectRef idx="0">
                <a:schemeClr val="accent1"/>
              </a:effectRef>
              <a:fontRef idx="minor">
                <a:schemeClr val="tx1"/>
              </a:fontRef>
            </p:style>
          </p:cxnSp>
          <p:sp>
            <p:nvSpPr>
              <p:cNvPr id="15" name="bracket">
                <a:extLst>
                  <a:ext uri="{FF2B5EF4-FFF2-40B4-BE49-F238E27FC236}">
                    <a16:creationId xmlns:a16="http://schemas.microsoft.com/office/drawing/2014/main" id="{9E2D1BB1-1BCA-4C74-BCB8-60205EFE9C7B}"/>
                  </a:ext>
                </a:extLst>
              </p:cNvPr>
              <p:cNvSpPr/>
              <p:nvPr/>
            </p:nvSpPr>
            <p:spPr>
              <a:xfrm rot="5400000" flipH="1">
                <a:off x="1788008" y="1384261"/>
                <a:ext cx="191190" cy="2004942"/>
              </a:xfrm>
              <a:prstGeom prst="rightBracket">
                <a:avLst/>
              </a:prstGeom>
              <a:ln w="28575">
                <a:solidFill>
                  <a:srgbClr val="31B0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bracket">
                <a:extLst>
                  <a:ext uri="{FF2B5EF4-FFF2-40B4-BE49-F238E27FC236}">
                    <a16:creationId xmlns:a16="http://schemas.microsoft.com/office/drawing/2014/main" id="{4FB16497-F083-47AB-9247-991AE9C6C1A3}"/>
                  </a:ext>
                </a:extLst>
              </p:cNvPr>
              <p:cNvSpPr/>
              <p:nvPr/>
            </p:nvSpPr>
            <p:spPr>
              <a:xfrm rot="5400000" flipH="1">
                <a:off x="8619259" y="1764732"/>
                <a:ext cx="191190" cy="1220240"/>
              </a:xfrm>
              <a:prstGeom prst="rightBracket">
                <a:avLst/>
              </a:prstGeom>
              <a:ln w="28575">
                <a:solidFill>
                  <a:srgbClr val="31B0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8" name="Straight Connector 17">
                <a:extLst>
                  <a:ext uri="{FF2B5EF4-FFF2-40B4-BE49-F238E27FC236}">
                    <a16:creationId xmlns:a16="http://schemas.microsoft.com/office/drawing/2014/main" id="{6EA48DB8-90B6-408C-AECD-DC9DB533DEFC}"/>
                  </a:ext>
                </a:extLst>
              </p:cNvPr>
              <p:cNvCxnSpPr>
                <a:cxnSpLocks/>
              </p:cNvCxnSpPr>
              <p:nvPr/>
            </p:nvCxnSpPr>
            <p:spPr>
              <a:xfrm flipV="1">
                <a:off x="5467406" y="1594883"/>
                <a:ext cx="2814746" cy="132"/>
              </a:xfrm>
              <a:prstGeom prst="line">
                <a:avLst/>
              </a:prstGeom>
              <a:ln w="38100">
                <a:solidFill>
                  <a:srgbClr val="31B09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C61D3B-4998-411F-84A4-4FD1A9CB7EFF}"/>
                  </a:ext>
                </a:extLst>
              </p:cNvPr>
              <p:cNvCxnSpPr>
                <a:cxnSpLocks/>
              </p:cNvCxnSpPr>
              <p:nvPr/>
            </p:nvCxnSpPr>
            <p:spPr>
              <a:xfrm>
                <a:off x="8282152" y="1587941"/>
                <a:ext cx="0" cy="703196"/>
              </a:xfrm>
              <a:prstGeom prst="line">
                <a:avLst/>
              </a:prstGeom>
              <a:ln w="38100">
                <a:solidFill>
                  <a:srgbClr val="31B09C"/>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659E5A1-B674-4774-BE32-DC4C23CF5199}"/>
                  </a:ext>
                </a:extLst>
              </p:cNvPr>
              <p:cNvCxnSpPr>
                <a:cxnSpLocks/>
              </p:cNvCxnSpPr>
              <p:nvPr/>
            </p:nvCxnSpPr>
            <p:spPr>
              <a:xfrm flipH="1">
                <a:off x="2773363" y="1594883"/>
                <a:ext cx="2712564" cy="12972"/>
              </a:xfrm>
              <a:prstGeom prst="line">
                <a:avLst/>
              </a:prstGeom>
              <a:ln w="38100">
                <a:solidFill>
                  <a:srgbClr val="31B09C"/>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A933703-516A-46F3-AAC4-2C39E352B95A}"/>
                  </a:ext>
                </a:extLst>
              </p:cNvPr>
              <p:cNvCxnSpPr>
                <a:cxnSpLocks/>
              </p:cNvCxnSpPr>
              <p:nvPr/>
            </p:nvCxnSpPr>
            <p:spPr>
              <a:xfrm flipH="1">
                <a:off x="2782839" y="1594883"/>
                <a:ext cx="1" cy="684374"/>
              </a:xfrm>
              <a:prstGeom prst="line">
                <a:avLst/>
              </a:prstGeom>
              <a:ln w="38100">
                <a:solidFill>
                  <a:srgbClr val="31B09C"/>
                </a:solidFill>
              </a:ln>
            </p:spPr>
            <p:style>
              <a:lnRef idx="1">
                <a:schemeClr val="accent1"/>
              </a:lnRef>
              <a:fillRef idx="0">
                <a:schemeClr val="accent1"/>
              </a:fillRef>
              <a:effectRef idx="0">
                <a:schemeClr val="accent1"/>
              </a:effectRef>
              <a:fontRef idx="minor">
                <a:schemeClr val="tx1"/>
              </a:fontRef>
            </p:style>
          </p:cxnSp>
        </p:grpSp>
      </p:grpSp>
      <p:sp>
        <p:nvSpPr>
          <p:cNvPr id="53" name="highlight1">
            <a:extLst>
              <a:ext uri="{FF2B5EF4-FFF2-40B4-BE49-F238E27FC236}">
                <a16:creationId xmlns:a16="http://schemas.microsoft.com/office/drawing/2014/main" id="{1DBD29F6-33BD-40F5-943F-ED7D129C5CE9}"/>
              </a:ext>
            </a:extLst>
          </p:cNvPr>
          <p:cNvSpPr/>
          <p:nvPr/>
        </p:nvSpPr>
        <p:spPr>
          <a:xfrm>
            <a:off x="990346" y="2321904"/>
            <a:ext cx="1895728" cy="512344"/>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highlight1">
            <a:extLst>
              <a:ext uri="{FF2B5EF4-FFF2-40B4-BE49-F238E27FC236}">
                <a16:creationId xmlns:a16="http://schemas.microsoft.com/office/drawing/2014/main" id="{14E692E4-5DF8-443B-8D11-D532960C991D}"/>
              </a:ext>
            </a:extLst>
          </p:cNvPr>
          <p:cNvSpPr/>
          <p:nvPr/>
        </p:nvSpPr>
        <p:spPr>
          <a:xfrm>
            <a:off x="4209797" y="2322211"/>
            <a:ext cx="2504277" cy="512344"/>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highlight1">
            <a:extLst>
              <a:ext uri="{FF2B5EF4-FFF2-40B4-BE49-F238E27FC236}">
                <a16:creationId xmlns:a16="http://schemas.microsoft.com/office/drawing/2014/main" id="{2720C048-80E1-408B-91D9-9803BDD0FCB9}"/>
              </a:ext>
            </a:extLst>
          </p:cNvPr>
          <p:cNvSpPr/>
          <p:nvPr/>
        </p:nvSpPr>
        <p:spPr>
          <a:xfrm>
            <a:off x="8141028" y="2291137"/>
            <a:ext cx="1183946" cy="512344"/>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highlight 2">
            <a:extLst>
              <a:ext uri="{FF2B5EF4-FFF2-40B4-BE49-F238E27FC236}">
                <a16:creationId xmlns:a16="http://schemas.microsoft.com/office/drawing/2014/main" id="{434B24EE-95FA-495F-8921-2E7BAE190F55}"/>
              </a:ext>
            </a:extLst>
          </p:cNvPr>
          <p:cNvSpPr/>
          <p:nvPr/>
        </p:nvSpPr>
        <p:spPr>
          <a:xfrm>
            <a:off x="997018" y="2279257"/>
            <a:ext cx="731599" cy="307328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highlight 3">
            <a:extLst>
              <a:ext uri="{FF2B5EF4-FFF2-40B4-BE49-F238E27FC236}">
                <a16:creationId xmlns:a16="http://schemas.microsoft.com/office/drawing/2014/main" id="{4ECE9815-4B40-4470-B7FC-09A1233D3753}"/>
              </a:ext>
            </a:extLst>
          </p:cNvPr>
          <p:cNvSpPr/>
          <p:nvPr/>
        </p:nvSpPr>
        <p:spPr>
          <a:xfrm>
            <a:off x="1794832" y="2279257"/>
            <a:ext cx="1048729" cy="307328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highlight 4">
            <a:extLst>
              <a:ext uri="{FF2B5EF4-FFF2-40B4-BE49-F238E27FC236}">
                <a16:creationId xmlns:a16="http://schemas.microsoft.com/office/drawing/2014/main" id="{8CAFAA1E-5620-4D4D-AEDC-29CFDE24084C}"/>
              </a:ext>
            </a:extLst>
          </p:cNvPr>
          <p:cNvSpPr/>
          <p:nvPr/>
        </p:nvSpPr>
        <p:spPr>
          <a:xfrm>
            <a:off x="4252310" y="2262511"/>
            <a:ext cx="2438766" cy="307328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highlight 5">
            <a:extLst>
              <a:ext uri="{FF2B5EF4-FFF2-40B4-BE49-F238E27FC236}">
                <a16:creationId xmlns:a16="http://schemas.microsoft.com/office/drawing/2014/main" id="{83F9B7D2-0CB4-4AAD-83D5-EAE282223703}"/>
              </a:ext>
            </a:extLst>
          </p:cNvPr>
          <p:cNvSpPr/>
          <p:nvPr/>
        </p:nvSpPr>
        <p:spPr>
          <a:xfrm>
            <a:off x="8113722" y="2262511"/>
            <a:ext cx="1220239" cy="307328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68807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51"/>
                                        </p:tgtEl>
                                      </p:cBhvr>
                                    </p:animEffect>
                                    <p:set>
                                      <p:cBhvr>
                                        <p:cTn id="21" dur="1" fill="hold">
                                          <p:stCondLst>
                                            <p:cond delay="499"/>
                                          </p:stCondLst>
                                        </p:cTn>
                                        <p:tgtEl>
                                          <p:spTgt spid="5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53"/>
                                        </p:tgtEl>
                                      </p:cBhvr>
                                    </p:animEffect>
                                    <p:set>
                                      <p:cBhvr>
                                        <p:cTn id="24" dur="1" fill="hold">
                                          <p:stCondLst>
                                            <p:cond delay="499"/>
                                          </p:stCondLst>
                                        </p:cTn>
                                        <p:tgtEl>
                                          <p:spTgt spid="5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54"/>
                                        </p:tgtEl>
                                      </p:cBhvr>
                                    </p:animEffect>
                                    <p:set>
                                      <p:cBhvr>
                                        <p:cTn id="27" dur="1" fill="hold">
                                          <p:stCondLst>
                                            <p:cond delay="499"/>
                                          </p:stCondLst>
                                        </p:cTn>
                                        <p:tgtEl>
                                          <p:spTgt spid="54"/>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55"/>
                                        </p:tgtEl>
                                      </p:cBhvr>
                                    </p:animEffect>
                                    <p:set>
                                      <p:cBhvr>
                                        <p:cTn id="30" dur="1" fill="hold">
                                          <p:stCondLst>
                                            <p:cond delay="499"/>
                                          </p:stCondLst>
                                        </p:cTn>
                                        <p:tgtEl>
                                          <p:spTgt spid="55"/>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8"/>
                                        </p:tgtEl>
                                      </p:cBhvr>
                                    </p:animEffect>
                                    <p:set>
                                      <p:cBhvr>
                                        <p:cTn id="39" dur="1" fill="hold">
                                          <p:stCondLst>
                                            <p:cond delay="499"/>
                                          </p:stCondLst>
                                        </p:cTn>
                                        <p:tgtEl>
                                          <p:spTgt spid="58"/>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59"/>
                                        </p:tgtEl>
                                      </p:cBhvr>
                                    </p:animEffect>
                                    <p:set>
                                      <p:cBhvr>
                                        <p:cTn id="48" dur="1" fill="hold">
                                          <p:stCondLst>
                                            <p:cond delay="499"/>
                                          </p:stCondLst>
                                        </p:cTn>
                                        <p:tgtEl>
                                          <p:spTgt spid="59"/>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500"/>
                                        <p:tgtEl>
                                          <p:spTgt spid="6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60"/>
                                        </p:tgtEl>
                                      </p:cBhvr>
                                    </p:animEffect>
                                    <p:set>
                                      <p:cBhvr>
                                        <p:cTn id="57" dur="1" fill="hold">
                                          <p:stCondLst>
                                            <p:cond delay="499"/>
                                          </p:stCondLst>
                                        </p:cTn>
                                        <p:tgtEl>
                                          <p:spTgt spid="60"/>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5" grpId="0" animBg="1"/>
      <p:bldP spid="55" grpId="1" animBg="1"/>
      <p:bldP spid="58" grpId="0" animBg="1"/>
      <p:bldP spid="58" grpId="1" animBg="1"/>
      <p:bldP spid="59" grpId="0" animBg="1"/>
      <p:bldP spid="59" grpId="1" animBg="1"/>
      <p:bldP spid="60" grpId="0" animBg="1"/>
      <p:bldP spid="60" grpId="1" animBg="1"/>
      <p:bldP spid="6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64E8E2-DCCD-45C9-A3FE-E566053DB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5298"/>
            <a:ext cx="12192000" cy="4187244"/>
          </a:xfrm>
          <a:prstGeom prst="rect">
            <a:avLst/>
          </a:prstGeom>
        </p:spPr>
      </p:pic>
      <p:grpSp>
        <p:nvGrpSpPr>
          <p:cNvPr id="20" name="header">
            <a:extLst>
              <a:ext uri="{FF2B5EF4-FFF2-40B4-BE49-F238E27FC236}">
                <a16:creationId xmlns:a16="http://schemas.microsoft.com/office/drawing/2014/main" id="{70373A14-1263-4104-9872-99A88CB29CC6}"/>
              </a:ext>
            </a:extLst>
          </p:cNvPr>
          <p:cNvGrpSpPr/>
          <p:nvPr/>
        </p:nvGrpSpPr>
        <p:grpSpPr>
          <a:xfrm>
            <a:off x="-1235" y="-815"/>
            <a:ext cx="10754959" cy="611122"/>
            <a:chOff x="-1235" y="-815"/>
            <a:chExt cx="10754959" cy="611122"/>
          </a:xfrm>
        </p:grpSpPr>
        <p:sp>
          <p:nvSpPr>
            <p:cNvPr id="21" name="TextBox 20">
              <a:extLst>
                <a:ext uri="{FF2B5EF4-FFF2-40B4-BE49-F238E27FC236}">
                  <a16:creationId xmlns:a16="http://schemas.microsoft.com/office/drawing/2014/main" id="{6F565BEB-85ED-434A-8056-09BC37B79A07}"/>
                </a:ext>
              </a:extLst>
            </p:cNvPr>
            <p:cNvSpPr txBox="1"/>
            <p:nvPr/>
          </p:nvSpPr>
          <p:spPr>
            <a:xfrm>
              <a:off x="734149" y="21482"/>
              <a:ext cx="10019575" cy="584775"/>
            </a:xfrm>
            <a:prstGeom prst="rect">
              <a:avLst/>
            </a:prstGeom>
            <a:noFill/>
          </p:spPr>
          <p:txBody>
            <a:bodyPr wrap="square">
              <a:spAutoFit/>
            </a:bodyPr>
            <a:lstStyle/>
            <a:p>
              <a:r>
                <a:rPr lang="en-US" sz="3200" dirty="0">
                  <a:solidFill>
                    <a:srgbClr val="595959"/>
                  </a:solidFill>
                </a:rPr>
                <a:t>Indices</a:t>
              </a:r>
              <a:endParaRPr lang="en-GB" sz="3200" dirty="0">
                <a:solidFill>
                  <a:srgbClr val="595959"/>
                </a:solidFill>
              </a:endParaRPr>
            </a:p>
          </p:txBody>
        </p:sp>
        <p:pic>
          <p:nvPicPr>
            <p:cNvPr id="22" name="Picture 21">
              <a:extLst>
                <a:ext uri="{FF2B5EF4-FFF2-40B4-BE49-F238E27FC236}">
                  <a16:creationId xmlns:a16="http://schemas.microsoft.com/office/drawing/2014/main" id="{6DA57442-5578-41AA-82A2-A8681F4EF4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1522" y="-528"/>
              <a:ext cx="611122" cy="610548"/>
            </a:xfrm>
            <a:prstGeom prst="rect">
              <a:avLst/>
            </a:prstGeom>
          </p:spPr>
        </p:pic>
      </p:grpSp>
      <p:sp>
        <p:nvSpPr>
          <p:cNvPr id="58" name="highlight 1">
            <a:extLst>
              <a:ext uri="{FF2B5EF4-FFF2-40B4-BE49-F238E27FC236}">
                <a16:creationId xmlns:a16="http://schemas.microsoft.com/office/drawing/2014/main" id="{434B24EE-95FA-495F-8921-2E7BAE190F55}"/>
              </a:ext>
            </a:extLst>
          </p:cNvPr>
          <p:cNvSpPr/>
          <p:nvPr/>
        </p:nvSpPr>
        <p:spPr>
          <a:xfrm>
            <a:off x="9390069" y="2253822"/>
            <a:ext cx="1168688" cy="307328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highlight 2">
            <a:extLst>
              <a:ext uri="{FF2B5EF4-FFF2-40B4-BE49-F238E27FC236}">
                <a16:creationId xmlns:a16="http://schemas.microsoft.com/office/drawing/2014/main" id="{4ECE9815-4B40-4470-B7FC-09A1233D3753}"/>
              </a:ext>
            </a:extLst>
          </p:cNvPr>
          <p:cNvSpPr/>
          <p:nvPr/>
        </p:nvSpPr>
        <p:spPr>
          <a:xfrm>
            <a:off x="10753724" y="2262511"/>
            <a:ext cx="1048729" cy="307328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highlight 3">
            <a:extLst>
              <a:ext uri="{FF2B5EF4-FFF2-40B4-BE49-F238E27FC236}">
                <a16:creationId xmlns:a16="http://schemas.microsoft.com/office/drawing/2014/main" id="{8CAFAA1E-5620-4D4D-AEDC-29CFDE24084C}"/>
              </a:ext>
            </a:extLst>
          </p:cNvPr>
          <p:cNvSpPr/>
          <p:nvPr/>
        </p:nvSpPr>
        <p:spPr>
          <a:xfrm>
            <a:off x="2801931" y="2226872"/>
            <a:ext cx="1379776" cy="307328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highlight 4">
            <a:extLst>
              <a:ext uri="{FF2B5EF4-FFF2-40B4-BE49-F238E27FC236}">
                <a16:creationId xmlns:a16="http://schemas.microsoft.com/office/drawing/2014/main" id="{00B7C352-26D8-4E69-BCF5-C61C45F8FBB0}"/>
              </a:ext>
            </a:extLst>
          </p:cNvPr>
          <p:cNvSpPr/>
          <p:nvPr/>
        </p:nvSpPr>
        <p:spPr>
          <a:xfrm>
            <a:off x="6876932" y="2253954"/>
            <a:ext cx="1280671" cy="3073286"/>
          </a:xfrm>
          <a:prstGeom prst="rect">
            <a:avLst/>
          </a:prstGeom>
          <a:solidFill>
            <a:srgbClr val="FDDEA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inal line caption">
            <a:extLst>
              <a:ext uri="{FF2B5EF4-FFF2-40B4-BE49-F238E27FC236}">
                <a16:creationId xmlns:a16="http://schemas.microsoft.com/office/drawing/2014/main" id="{AA8A623D-2174-4F00-AAFE-6765CC11E3B3}"/>
              </a:ext>
            </a:extLst>
          </p:cNvPr>
          <p:cNvSpPr txBox="1"/>
          <p:nvPr/>
        </p:nvSpPr>
        <p:spPr>
          <a:xfrm>
            <a:off x="734147" y="5852831"/>
            <a:ext cx="10723706" cy="461665"/>
          </a:xfrm>
          <a:prstGeom prst="rect">
            <a:avLst/>
          </a:prstGeom>
          <a:solidFill>
            <a:srgbClr val="CBEBE6"/>
          </a:solidFill>
        </p:spPr>
        <p:txBody>
          <a:bodyPr wrap="square" rtlCol="0">
            <a:spAutoFit/>
          </a:bodyPr>
          <a:lstStyle/>
          <a:p>
            <a:pPr algn="ctr"/>
            <a:r>
              <a:rPr lang="en-GB" sz="2400" dirty="0">
                <a:solidFill>
                  <a:srgbClr val="595959"/>
                </a:solidFill>
              </a:rPr>
              <a:t>Let’s look at how the individual </a:t>
            </a:r>
            <a:r>
              <a:rPr lang="en-GB" sz="2400" b="1" dirty="0">
                <a:solidFill>
                  <a:srgbClr val="595959"/>
                </a:solidFill>
              </a:rPr>
              <a:t>indicator values </a:t>
            </a:r>
            <a:r>
              <a:rPr lang="en-GB" sz="2400" dirty="0">
                <a:solidFill>
                  <a:srgbClr val="595959"/>
                </a:solidFill>
              </a:rPr>
              <a:t>contribute to the </a:t>
            </a:r>
            <a:r>
              <a:rPr lang="en-GB" sz="2400" b="1" dirty="0">
                <a:solidFill>
                  <a:srgbClr val="595959"/>
                </a:solidFill>
              </a:rPr>
              <a:t>indices</a:t>
            </a:r>
            <a:r>
              <a:rPr lang="en-GB" sz="2400" dirty="0">
                <a:solidFill>
                  <a:srgbClr val="595959"/>
                </a:solidFill>
              </a:rPr>
              <a:t>.</a:t>
            </a:r>
          </a:p>
        </p:txBody>
      </p:sp>
    </p:spTree>
    <p:extLst>
      <p:ext uri="{BB962C8B-B14F-4D97-AF65-F5344CB8AC3E}">
        <p14:creationId xmlns:p14="http://schemas.microsoft.com/office/powerpoint/2010/main" val="164964245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8"/>
                                        </p:tgtEl>
                                      </p:cBhvr>
                                    </p:animEffect>
                                    <p:set>
                                      <p:cBhvr>
                                        <p:cTn id="12" dur="1" fill="hold">
                                          <p:stCondLst>
                                            <p:cond delay="499"/>
                                          </p:stCondLst>
                                        </p:cTn>
                                        <p:tgtEl>
                                          <p:spTgt spid="5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59"/>
                                        </p:tgtEl>
                                      </p:cBhvr>
                                    </p:animEffect>
                                    <p:set>
                                      <p:cBhvr>
                                        <p:cTn id="21" dur="1" fill="hold">
                                          <p:stCondLst>
                                            <p:cond delay="499"/>
                                          </p:stCondLst>
                                        </p:cTn>
                                        <p:tgtEl>
                                          <p:spTgt spid="59"/>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60"/>
                                        </p:tgtEl>
                                      </p:cBhvr>
                                    </p:animEffect>
                                    <p:set>
                                      <p:cBhvr>
                                        <p:cTn id="30" dur="1" fill="hold">
                                          <p:stCondLst>
                                            <p:cond delay="499"/>
                                          </p:stCondLst>
                                        </p:cTn>
                                        <p:tgtEl>
                                          <p:spTgt spid="60"/>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up)">
                                      <p:cBhvr>
                                        <p:cTn id="3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59" grpId="0" animBg="1"/>
      <p:bldP spid="59" grpId="1" animBg="1"/>
      <p:bldP spid="60" grpId="0" animBg="1"/>
      <p:bldP spid="60" grpId="1" animBg="1"/>
      <p:bldP spid="40" grpId="0" animBg="1"/>
      <p:bldP spid="4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tkinson Hyperlegible"/>
        <a:ea typeface=""/>
        <a:cs typeface=""/>
      </a:majorFont>
      <a:minorFont>
        <a:latin typeface="Atkinson Hyperlegib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8D7CE"/>
        </a:solidFill>
        <a:ln>
          <a:noFill/>
        </a:ln>
      </a:spPr>
      <a:bodyPr rtlCol="0" anchor="ctr"/>
      <a:lstStyle>
        <a:defPPr algn="ctr">
          <a:defRPr sz="2400" dirty="0" smtClean="0">
            <a:solidFill>
              <a:srgbClr val="595959"/>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31B09C"/>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sz="2400" dirty="0" smtClean="0">
            <a:solidFill>
              <a:srgbClr val="31B09C"/>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19700</TotalTime>
  <Words>2641</Words>
  <Application>Microsoft Office PowerPoint</Application>
  <PresentationFormat>Widescreen</PresentationFormat>
  <Paragraphs>364</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Atkinson Hyperlegible</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HHFA_dic_module3_unit2_en</dc:title>
  <dc:creator>WHO</dc:creator>
  <cp:lastModifiedBy>Alycia Kearney</cp:lastModifiedBy>
  <cp:revision>205</cp:revision>
  <dcterms:created xsi:type="dcterms:W3CDTF">2022-07-29T14:12:36Z</dcterms:created>
  <dcterms:modified xsi:type="dcterms:W3CDTF">2023-02-02T10:28:02Z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49A61451-EF37-459D-B250-D6265FEC33DA</vt:lpwstr>
  </property>
  <property fmtid="{D5CDD505-2E9C-101B-9397-08002B2CF9AE}" pid="3" name="ArticulatePath">
    <vt:lpwstr>skin-v0.2</vt:lpwstr>
  </property>
</Properties>
</file>